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2.xml" ContentType="application/vnd.openxmlformats-officedocument.drawingml.chart+xml"/>
  <Override PartName="/ppt/notesSlides/notesSlide35.xml" ContentType="application/vnd.openxmlformats-officedocument.presentationml.notesSlide+xml"/>
  <Override PartName="/ppt/charts/chart3.xml" ContentType="application/vnd.openxmlformats-officedocument.drawingml.chart+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2" r:id="rId1"/>
  </p:sldMasterIdLst>
  <p:notesMasterIdLst>
    <p:notesMasterId r:id="rId142"/>
  </p:notesMasterIdLst>
  <p:handoutMasterIdLst>
    <p:handoutMasterId r:id="rId143"/>
  </p:handoutMasterIdLst>
  <p:sldIdLst>
    <p:sldId id="342" r:id="rId2"/>
    <p:sldId id="257" r:id="rId3"/>
    <p:sldId id="444" r:id="rId4"/>
    <p:sldId id="350" r:id="rId5"/>
    <p:sldId id="352" r:id="rId6"/>
    <p:sldId id="353" r:id="rId7"/>
    <p:sldId id="354" r:id="rId8"/>
    <p:sldId id="356" r:id="rId9"/>
    <p:sldId id="454" r:id="rId10"/>
    <p:sldId id="360" r:id="rId11"/>
    <p:sldId id="359" r:id="rId12"/>
    <p:sldId id="361" r:id="rId13"/>
    <p:sldId id="363" r:id="rId14"/>
    <p:sldId id="364" r:id="rId15"/>
    <p:sldId id="365" r:id="rId16"/>
    <p:sldId id="366" r:id="rId17"/>
    <p:sldId id="369" r:id="rId18"/>
    <p:sldId id="370" r:id="rId19"/>
    <p:sldId id="371" r:id="rId20"/>
    <p:sldId id="374" r:id="rId21"/>
    <p:sldId id="372" r:id="rId22"/>
    <p:sldId id="373" r:id="rId23"/>
    <p:sldId id="376" r:id="rId24"/>
    <p:sldId id="377" r:id="rId25"/>
    <p:sldId id="378" r:id="rId26"/>
    <p:sldId id="405" r:id="rId27"/>
    <p:sldId id="380" r:id="rId28"/>
    <p:sldId id="457" r:id="rId29"/>
    <p:sldId id="458" r:id="rId30"/>
    <p:sldId id="459" r:id="rId31"/>
    <p:sldId id="460" r:id="rId32"/>
    <p:sldId id="461" r:id="rId33"/>
    <p:sldId id="462" r:id="rId34"/>
    <p:sldId id="463" r:id="rId35"/>
    <p:sldId id="464" r:id="rId36"/>
    <p:sldId id="465" r:id="rId37"/>
    <p:sldId id="466" r:id="rId38"/>
    <p:sldId id="467" r:id="rId39"/>
    <p:sldId id="468" r:id="rId40"/>
    <p:sldId id="469" r:id="rId41"/>
    <p:sldId id="470" r:id="rId42"/>
    <p:sldId id="471" r:id="rId43"/>
    <p:sldId id="472" r:id="rId44"/>
    <p:sldId id="473" r:id="rId45"/>
    <p:sldId id="474" r:id="rId46"/>
    <p:sldId id="475" r:id="rId47"/>
    <p:sldId id="476" r:id="rId48"/>
    <p:sldId id="477" r:id="rId49"/>
    <p:sldId id="478" r:id="rId50"/>
    <p:sldId id="479" r:id="rId51"/>
    <p:sldId id="480" r:id="rId52"/>
    <p:sldId id="481" r:id="rId53"/>
    <p:sldId id="482" r:id="rId54"/>
    <p:sldId id="483" r:id="rId55"/>
    <p:sldId id="484" r:id="rId56"/>
    <p:sldId id="485" r:id="rId57"/>
    <p:sldId id="486" r:id="rId58"/>
    <p:sldId id="487" r:id="rId59"/>
    <p:sldId id="488" r:id="rId60"/>
    <p:sldId id="489" r:id="rId61"/>
    <p:sldId id="490" r:id="rId62"/>
    <p:sldId id="491" r:id="rId63"/>
    <p:sldId id="492" r:id="rId64"/>
    <p:sldId id="493" r:id="rId65"/>
    <p:sldId id="385" r:id="rId66"/>
    <p:sldId id="386" r:id="rId67"/>
    <p:sldId id="399" r:id="rId68"/>
    <p:sldId id="387" r:id="rId69"/>
    <p:sldId id="388" r:id="rId70"/>
    <p:sldId id="400" r:id="rId71"/>
    <p:sldId id="391" r:id="rId72"/>
    <p:sldId id="390" r:id="rId73"/>
    <p:sldId id="392" r:id="rId74"/>
    <p:sldId id="406" r:id="rId75"/>
    <p:sldId id="261" r:id="rId76"/>
    <p:sldId id="408" r:id="rId77"/>
    <p:sldId id="262" r:id="rId78"/>
    <p:sldId id="410" r:id="rId79"/>
    <p:sldId id="409" r:id="rId80"/>
    <p:sldId id="332" r:id="rId81"/>
    <p:sldId id="412" r:id="rId82"/>
    <p:sldId id="436" r:id="rId83"/>
    <p:sldId id="420" r:id="rId84"/>
    <p:sldId id="414" r:id="rId85"/>
    <p:sldId id="415" r:id="rId86"/>
    <p:sldId id="357" r:id="rId87"/>
    <p:sldId id="419" r:id="rId88"/>
    <p:sldId id="413" r:id="rId89"/>
    <p:sldId id="315" r:id="rId90"/>
    <p:sldId id="266" r:id="rId91"/>
    <p:sldId id="267" r:id="rId92"/>
    <p:sldId id="268" r:id="rId93"/>
    <p:sldId id="422" r:id="rId94"/>
    <p:sldId id="340" r:id="rId95"/>
    <p:sldId id="438" r:id="rId96"/>
    <p:sldId id="452" r:id="rId97"/>
    <p:sldId id="453" r:id="rId98"/>
    <p:sldId id="421" r:id="rId99"/>
    <p:sldId id="316" r:id="rId100"/>
    <p:sldId id="455" r:id="rId101"/>
    <p:sldId id="314" r:id="rId102"/>
    <p:sldId id="437" r:id="rId103"/>
    <p:sldId id="423" r:id="rId104"/>
    <p:sldId id="335" r:id="rId105"/>
    <p:sldId id="337" r:id="rId106"/>
    <p:sldId id="296" r:id="rId107"/>
    <p:sldId id="325" r:id="rId108"/>
    <p:sldId id="310" r:id="rId109"/>
    <p:sldId id="295" r:id="rId110"/>
    <p:sldId id="341" r:id="rId111"/>
    <p:sldId id="300" r:id="rId112"/>
    <p:sldId id="301" r:id="rId113"/>
    <p:sldId id="273" r:id="rId114"/>
    <p:sldId id="416" r:id="rId115"/>
    <p:sldId id="417" r:id="rId116"/>
    <p:sldId id="450" r:id="rId117"/>
    <p:sldId id="448" r:id="rId118"/>
    <p:sldId id="449" r:id="rId119"/>
    <p:sldId id="275" r:id="rId120"/>
    <p:sldId id="276" r:id="rId121"/>
    <p:sldId id="292" r:id="rId122"/>
    <p:sldId id="313" r:id="rId123"/>
    <p:sldId id="293" r:id="rId124"/>
    <p:sldId id="285" r:id="rId125"/>
    <p:sldId id="424" r:id="rId126"/>
    <p:sldId id="425" r:id="rId127"/>
    <p:sldId id="426" r:id="rId128"/>
    <p:sldId id="427" r:id="rId129"/>
    <p:sldId id="428" r:id="rId130"/>
    <p:sldId id="429" r:id="rId131"/>
    <p:sldId id="430" r:id="rId132"/>
    <p:sldId id="431" r:id="rId133"/>
    <p:sldId id="432" r:id="rId134"/>
    <p:sldId id="433" r:id="rId135"/>
    <p:sldId id="445" r:id="rId136"/>
    <p:sldId id="446" r:id="rId137"/>
    <p:sldId id="447" r:id="rId138"/>
    <p:sldId id="451" r:id="rId139"/>
    <p:sldId id="441" r:id="rId140"/>
    <p:sldId id="443" r:id="rId141"/>
  </p:sldIdLst>
  <p:sldSz cx="9144000" cy="6858000" type="screen4x3"/>
  <p:notesSz cx="9601200" cy="7315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29" autoAdjust="0"/>
  </p:normalViewPr>
  <p:slideViewPr>
    <p:cSldViewPr>
      <p:cViewPr varScale="1">
        <p:scale>
          <a:sx n="116" d="100"/>
          <a:sy n="116" d="100"/>
        </p:scale>
        <p:origin x="-1470"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Lst>
  </p:outlineViewPr>
  <p:notesTextViewPr>
    <p:cViewPr>
      <p:scale>
        <a:sx n="100" d="100"/>
        <a:sy n="100" d="100"/>
      </p:scale>
      <p:origin x="0" y="0"/>
    </p:cViewPr>
  </p:notesTextViewPr>
  <p:sorterViewPr>
    <p:cViewPr>
      <p:scale>
        <a:sx n="75" d="100"/>
        <a:sy n="75" d="100"/>
      </p:scale>
      <p:origin x="0" y="304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64.xml"/><Relationship Id="rId13" Type="http://schemas.openxmlformats.org/officeDocument/2006/relationships/slide" Target="slides/slide81.xml"/><Relationship Id="rId3" Type="http://schemas.openxmlformats.org/officeDocument/2006/relationships/slide" Target="slides/slide38.xml"/><Relationship Id="rId7" Type="http://schemas.openxmlformats.org/officeDocument/2006/relationships/slide" Target="slides/slide63.xml"/><Relationship Id="rId12" Type="http://schemas.openxmlformats.org/officeDocument/2006/relationships/slide" Target="slides/slide79.xml"/><Relationship Id="rId2" Type="http://schemas.openxmlformats.org/officeDocument/2006/relationships/slide" Target="slides/slide37.xml"/><Relationship Id="rId16" Type="http://schemas.openxmlformats.org/officeDocument/2006/relationships/slide" Target="slides/slide138.xml"/><Relationship Id="rId1" Type="http://schemas.openxmlformats.org/officeDocument/2006/relationships/slide" Target="slides/slide29.xml"/><Relationship Id="rId6" Type="http://schemas.openxmlformats.org/officeDocument/2006/relationships/slide" Target="slides/slide49.xml"/><Relationship Id="rId11" Type="http://schemas.openxmlformats.org/officeDocument/2006/relationships/slide" Target="slides/slide76.xml"/><Relationship Id="rId5" Type="http://schemas.openxmlformats.org/officeDocument/2006/relationships/slide" Target="slides/slide45.xml"/><Relationship Id="rId15" Type="http://schemas.openxmlformats.org/officeDocument/2006/relationships/slide" Target="slides/slide87.xml"/><Relationship Id="rId10" Type="http://schemas.openxmlformats.org/officeDocument/2006/relationships/slide" Target="slides/slide74.xml"/><Relationship Id="rId4" Type="http://schemas.openxmlformats.org/officeDocument/2006/relationships/slide" Target="slides/slide44.xml"/><Relationship Id="rId9" Type="http://schemas.openxmlformats.org/officeDocument/2006/relationships/slide" Target="slides/slide67.xml"/><Relationship Id="rId14" Type="http://schemas.openxmlformats.org/officeDocument/2006/relationships/slide" Target="slides/slide83.xml"/></Relationships>
</file>

<file path=ppt/charts/_rels/chart1.xml.rels><?xml version="1.0" encoding="UTF-8" standalone="yes"?>
<Relationships xmlns="http://schemas.openxmlformats.org/package/2006/relationships"><Relationship Id="rId2" Type="http://schemas.openxmlformats.org/officeDocument/2006/relationships/oleObject" Target="file:///\\Twain\Share$\AgencyOrientation\Spring%202010\debt%20service-rev.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oleObject" Target="Chart%20in%20Microsoft%20Office%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Texas Public Finance Authority
Remaining Revenue Bond Debt Service</a:t>
            </a:r>
          </a:p>
        </c:rich>
      </c:tx>
      <c:layout>
        <c:manualLayout>
          <c:xMode val="edge"/>
          <c:yMode val="edge"/>
          <c:x val="0.22963082485074671"/>
          <c:y val="0"/>
        </c:manualLayout>
      </c:layout>
      <c:overlay val="0"/>
    </c:title>
    <c:autoTitleDeleted val="0"/>
    <c:view3D>
      <c:rotX val="15"/>
      <c:rotY val="20"/>
      <c:depthPercent val="100"/>
      <c:rAngAx val="1"/>
    </c:view3D>
    <c:floor>
      <c:thickness val="0"/>
    </c:floor>
    <c:sideWall>
      <c:thickness val="0"/>
    </c:sideWall>
    <c:backWall>
      <c:thickness val="0"/>
    </c:backWall>
    <c:plotArea>
      <c:layout/>
      <c:bar3DChart>
        <c:barDir val="col"/>
        <c:grouping val="stacked"/>
        <c:varyColors val="0"/>
        <c:ser>
          <c:idx val="0"/>
          <c:order val="0"/>
          <c:tx>
            <c:strRef>
              <c:f>'Pymt by Agency'!$L$5</c:f>
              <c:strCache>
                <c:ptCount val="1"/>
                <c:pt idx="0">
                  <c:v>TBPC</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Agency'!$L$6:$L$22</c:f>
              <c:numCache>
                <c:formatCode>_(* #,##0.00_);_(* \(#,##0.00\);_(* "-"??_);_(@_)</c:formatCode>
                <c:ptCount val="17"/>
                <c:pt idx="0">
                  <c:v>46332097.510000005</c:v>
                </c:pt>
                <c:pt idx="1">
                  <c:v>38530791.260000013</c:v>
                </c:pt>
                <c:pt idx="2">
                  <c:v>38747278.760000013</c:v>
                </c:pt>
                <c:pt idx="3">
                  <c:v>36339541.260000013</c:v>
                </c:pt>
                <c:pt idx="4">
                  <c:v>36206473.760000013</c:v>
                </c:pt>
                <c:pt idx="5">
                  <c:v>20515293.759999998</c:v>
                </c:pt>
                <c:pt idx="6">
                  <c:v>16539243.760000002</c:v>
                </c:pt>
                <c:pt idx="7">
                  <c:v>11950793.760000002</c:v>
                </c:pt>
                <c:pt idx="8">
                  <c:v>8398531.2599999923</c:v>
                </c:pt>
                <c:pt idx="9">
                  <c:v>2318156.2599999998</c:v>
                </c:pt>
                <c:pt idx="10">
                  <c:v>2240756.2599999998</c:v>
                </c:pt>
                <c:pt idx="11">
                  <c:v>1427256.26</c:v>
                </c:pt>
                <c:pt idx="12">
                  <c:v>1423012.5</c:v>
                </c:pt>
                <c:pt idx="13">
                  <c:v>0</c:v>
                </c:pt>
                <c:pt idx="14">
                  <c:v>0</c:v>
                </c:pt>
                <c:pt idx="15">
                  <c:v>0</c:v>
                </c:pt>
                <c:pt idx="16">
                  <c:v>0</c:v>
                </c:pt>
              </c:numCache>
            </c:numRef>
          </c:val>
        </c:ser>
        <c:ser>
          <c:idx val="1"/>
          <c:order val="1"/>
          <c:tx>
            <c:strRef>
              <c:f>'Pymt by Agency'!$M$5</c:f>
              <c:strCache>
                <c:ptCount val="1"/>
                <c:pt idx="0">
                  <c:v>SPB</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Agency'!$M$6:$M$22</c:f>
              <c:numCache>
                <c:formatCode>_(* #,##0.00_);_(* \(#,##0.00\);_(* "-"??_);_(@_)</c:formatCode>
                <c:ptCount val="17"/>
                <c:pt idx="0">
                  <c:v>6156075</c:v>
                </c:pt>
                <c:pt idx="1">
                  <c:v>6057200</c:v>
                </c:pt>
                <c:pt idx="2">
                  <c:v>5953075</c:v>
                </c:pt>
                <c:pt idx="3">
                  <c:v>5843700</c:v>
                </c:pt>
                <c:pt idx="4">
                  <c:v>5738825</c:v>
                </c:pt>
                <c:pt idx="5">
                  <c:v>5633075</c:v>
                </c:pt>
                <c:pt idx="6">
                  <c:v>5531075</c:v>
                </c:pt>
                <c:pt idx="7">
                  <c:v>5439025</c:v>
                </c:pt>
                <c:pt idx="8">
                  <c:v>5351862.5</c:v>
                </c:pt>
                <c:pt idx="9">
                  <c:v>4504662.5</c:v>
                </c:pt>
                <c:pt idx="10">
                  <c:v>1407600</c:v>
                </c:pt>
                <c:pt idx="11">
                  <c:v>0</c:v>
                </c:pt>
                <c:pt idx="12">
                  <c:v>0</c:v>
                </c:pt>
                <c:pt idx="13">
                  <c:v>0</c:v>
                </c:pt>
                <c:pt idx="14">
                  <c:v>0</c:v>
                </c:pt>
                <c:pt idx="15">
                  <c:v>0</c:v>
                </c:pt>
                <c:pt idx="16">
                  <c:v>0</c:v>
                </c:pt>
              </c:numCache>
            </c:numRef>
          </c:val>
        </c:ser>
        <c:ser>
          <c:idx val="2"/>
          <c:order val="2"/>
          <c:tx>
            <c:strRef>
              <c:f>'Pymt by Agency'!$N$5</c:f>
              <c:strCache>
                <c:ptCount val="1"/>
                <c:pt idx="0">
                  <c:v>TDCJ</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Agency'!$N$6:$N$22</c:f>
              <c:numCache>
                <c:formatCode>_(* #,##0.00_);_(* \(#,##0.00\);_(* "-"??_);_(@_)</c:formatCode>
                <c:ptCount val="17"/>
                <c:pt idx="0">
                  <c:v>12987350</c:v>
                </c:pt>
                <c:pt idx="1">
                  <c:v>6888475</c:v>
                </c:pt>
                <c:pt idx="2">
                  <c:v>8698350</c:v>
                </c:pt>
                <c:pt idx="3">
                  <c:v>5263225</c:v>
                </c:pt>
                <c:pt idx="4">
                  <c:v>4669975</c:v>
                </c:pt>
                <c:pt idx="5">
                  <c:v>321300</c:v>
                </c:pt>
                <c:pt idx="6">
                  <c:v>0</c:v>
                </c:pt>
                <c:pt idx="7">
                  <c:v>0</c:v>
                </c:pt>
                <c:pt idx="8">
                  <c:v>0</c:v>
                </c:pt>
                <c:pt idx="9">
                  <c:v>0</c:v>
                </c:pt>
                <c:pt idx="10">
                  <c:v>0</c:v>
                </c:pt>
                <c:pt idx="11">
                  <c:v>0</c:v>
                </c:pt>
                <c:pt idx="12">
                  <c:v>0</c:v>
                </c:pt>
                <c:pt idx="13">
                  <c:v>0</c:v>
                </c:pt>
                <c:pt idx="14">
                  <c:v>0</c:v>
                </c:pt>
                <c:pt idx="15">
                  <c:v>0</c:v>
                </c:pt>
                <c:pt idx="16">
                  <c:v>0</c:v>
                </c:pt>
              </c:numCache>
            </c:numRef>
          </c:val>
        </c:ser>
        <c:ser>
          <c:idx val="3"/>
          <c:order val="3"/>
          <c:tx>
            <c:strRef>
              <c:f>'Pymt by Agency'!$O$5</c:f>
              <c:strCache>
                <c:ptCount val="1"/>
                <c:pt idx="0">
                  <c:v>TPWD</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Agency'!$O$6:$O$22</c:f>
              <c:numCache>
                <c:formatCode>_(* #,##0.00_);_(* \(#,##0.00\);_(* "-"??_);_(@_)</c:formatCode>
                <c:ptCount val="17"/>
                <c:pt idx="0">
                  <c:v>7589113.5643127644</c:v>
                </c:pt>
                <c:pt idx="1">
                  <c:v>7480727.9659508001</c:v>
                </c:pt>
                <c:pt idx="2">
                  <c:v>7368066.1781975925</c:v>
                </c:pt>
                <c:pt idx="3">
                  <c:v>7262551.2581660524</c:v>
                </c:pt>
                <c:pt idx="4">
                  <c:v>3490705.9800112722</c:v>
                </c:pt>
                <c:pt idx="5">
                  <c:v>3428623.4384880406</c:v>
                </c:pt>
                <c:pt idx="6">
                  <c:v>3372512.7646864867</c:v>
                </c:pt>
                <c:pt idx="7">
                  <c:v>3312172.0179154067</c:v>
                </c:pt>
                <c:pt idx="8">
                  <c:v>3252453.3406986697</c:v>
                </c:pt>
                <c:pt idx="9">
                  <c:v>2285757.2532527517</c:v>
                </c:pt>
                <c:pt idx="10">
                  <c:v>923847.93654290948</c:v>
                </c:pt>
                <c:pt idx="11">
                  <c:v>0</c:v>
                </c:pt>
                <c:pt idx="12">
                  <c:v>0</c:v>
                </c:pt>
                <c:pt idx="13">
                  <c:v>0</c:v>
                </c:pt>
                <c:pt idx="14">
                  <c:v>0</c:v>
                </c:pt>
                <c:pt idx="15">
                  <c:v>0</c:v>
                </c:pt>
                <c:pt idx="16">
                  <c:v>0</c:v>
                </c:pt>
              </c:numCache>
            </c:numRef>
          </c:val>
        </c:ser>
        <c:ser>
          <c:idx val="4"/>
          <c:order val="4"/>
          <c:tx>
            <c:strRef>
              <c:f>'Pymt by Agency'!$P$5</c:f>
              <c:strCache>
                <c:ptCount val="1"/>
                <c:pt idx="0">
                  <c:v>THC</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Agency'!$P$6:$P$22</c:f>
              <c:numCache>
                <c:formatCode>_(* #,##0.00_);_(* \(#,##0.00\);_(* "-"??_);_(@_)</c:formatCode>
                <c:ptCount val="17"/>
                <c:pt idx="0">
                  <c:v>878807.93568723171</c:v>
                </c:pt>
                <c:pt idx="1">
                  <c:v>849658.53404919954</c:v>
                </c:pt>
                <c:pt idx="2">
                  <c:v>825710.32180241193</c:v>
                </c:pt>
                <c:pt idx="3">
                  <c:v>801790.241833949</c:v>
                </c:pt>
                <c:pt idx="4">
                  <c:v>772913.01998872531</c:v>
                </c:pt>
                <c:pt idx="5">
                  <c:v>744288.06151195732</c:v>
                </c:pt>
                <c:pt idx="6">
                  <c:v>720818.73531351588</c:v>
                </c:pt>
                <c:pt idx="7">
                  <c:v>697329.48208459315</c:v>
                </c:pt>
                <c:pt idx="8">
                  <c:v>673843.15930132929</c:v>
                </c:pt>
                <c:pt idx="9">
                  <c:v>646084.24674724741</c:v>
                </c:pt>
                <c:pt idx="10">
                  <c:v>616463.56345709122</c:v>
                </c:pt>
                <c:pt idx="11">
                  <c:v>588383.25</c:v>
                </c:pt>
                <c:pt idx="12">
                  <c:v>564131.75</c:v>
                </c:pt>
                <c:pt idx="13">
                  <c:v>539880.25</c:v>
                </c:pt>
                <c:pt idx="14">
                  <c:v>515628.75</c:v>
                </c:pt>
                <c:pt idx="15">
                  <c:v>491377.25</c:v>
                </c:pt>
                <c:pt idx="16">
                  <c:v>467125.75</c:v>
                </c:pt>
              </c:numCache>
            </c:numRef>
          </c:val>
        </c:ser>
        <c:ser>
          <c:idx val="5"/>
          <c:order val="5"/>
          <c:tx>
            <c:strRef>
              <c:f>'Pymt by Agency'!$Q$5</c:f>
              <c:strCache>
                <c:ptCount val="1"/>
                <c:pt idx="0">
                  <c:v>DSHS</c:v>
                </c:pt>
              </c:strCache>
            </c:strRef>
          </c:tx>
          <c:invertIfNegative val="0"/>
          <c:cat>
            <c:numRef>
              <c:f>'Pymt by Agency'!$K$6:$K$22</c:f>
              <c:numCache>
                <c:formatCode>General</c:formatCode>
                <c:ptCount val="17"/>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numCache>
            </c:numRef>
          </c:cat>
          <c:val>
            <c:numRef>
              <c:f>'Pymt by Agency'!$Q$6:$Q$22</c:f>
              <c:numCache>
                <c:formatCode>_(* #,##0.00_);_(* \(#,##0.00\);_(* "-"??_);_(@_)</c:formatCode>
                <c:ptCount val="17"/>
                <c:pt idx="0">
                  <c:v>2878031.2600000002</c:v>
                </c:pt>
                <c:pt idx="1">
                  <c:v>2877956.2600000002</c:v>
                </c:pt>
                <c:pt idx="2">
                  <c:v>2866609.38</c:v>
                </c:pt>
                <c:pt idx="3">
                  <c:v>2874718.75</c:v>
                </c:pt>
                <c:pt idx="4">
                  <c:v>2873125</c:v>
                </c:pt>
                <c:pt idx="5">
                  <c:v>2871875</c:v>
                </c:pt>
                <c:pt idx="6">
                  <c:v>2874375</c:v>
                </c:pt>
                <c:pt idx="7">
                  <c:v>2036750</c:v>
                </c:pt>
                <c:pt idx="8">
                  <c:v>2039750</c:v>
                </c:pt>
                <c:pt idx="9">
                  <c:v>0</c:v>
                </c:pt>
                <c:pt idx="10">
                  <c:v>0</c:v>
                </c:pt>
                <c:pt idx="11">
                  <c:v>0</c:v>
                </c:pt>
                <c:pt idx="12">
                  <c:v>0</c:v>
                </c:pt>
                <c:pt idx="13">
                  <c:v>0</c:v>
                </c:pt>
                <c:pt idx="14">
                  <c:v>0</c:v>
                </c:pt>
                <c:pt idx="15">
                  <c:v>0</c:v>
                </c:pt>
                <c:pt idx="16">
                  <c:v>0</c:v>
                </c:pt>
              </c:numCache>
            </c:numRef>
          </c:val>
        </c:ser>
        <c:dLbls>
          <c:showLegendKey val="0"/>
          <c:showVal val="0"/>
          <c:showCatName val="0"/>
          <c:showSerName val="0"/>
          <c:showPercent val="0"/>
          <c:showBubbleSize val="0"/>
        </c:dLbls>
        <c:gapWidth val="150"/>
        <c:shape val="box"/>
        <c:axId val="111434368"/>
        <c:axId val="111440256"/>
        <c:axId val="0"/>
      </c:bar3DChart>
      <c:catAx>
        <c:axId val="111434368"/>
        <c:scaling>
          <c:orientation val="minMax"/>
        </c:scaling>
        <c:delete val="0"/>
        <c:axPos val="b"/>
        <c:numFmt formatCode="General" sourceLinked="1"/>
        <c:majorTickMark val="out"/>
        <c:minorTickMark val="none"/>
        <c:tickLblPos val="nextTo"/>
        <c:crossAx val="111440256"/>
        <c:crosses val="autoZero"/>
        <c:auto val="1"/>
        <c:lblAlgn val="ctr"/>
        <c:lblOffset val="100"/>
        <c:noMultiLvlLbl val="0"/>
      </c:catAx>
      <c:valAx>
        <c:axId val="111440256"/>
        <c:scaling>
          <c:orientation val="minMax"/>
        </c:scaling>
        <c:delete val="0"/>
        <c:axPos val="l"/>
        <c:majorGridlines/>
        <c:numFmt formatCode="_(* #,##0.00_);_(* \(#,##0.00\);_(* &quot;-&quot;??_);_(@_)" sourceLinked="1"/>
        <c:majorTickMark val="out"/>
        <c:minorTickMark val="none"/>
        <c:tickLblPos val="nextTo"/>
        <c:crossAx val="111434368"/>
        <c:crosses val="autoZero"/>
        <c:crossBetween val="between"/>
      </c:valAx>
      <c:spPr>
        <a:noFill/>
        <a:ln w="25400">
          <a:noFill/>
        </a:ln>
      </c:spPr>
    </c:plotArea>
    <c:legend>
      <c:legendPos val="r"/>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51"/>
      <c:rotY val="20"/>
      <c:depthPercent val="100"/>
      <c:rAngAx val="1"/>
    </c:view3D>
    <c:floor>
      <c:thickness val="0"/>
      <c:spPr>
        <a:solidFill>
          <a:srgbClr val="C0C0C0"/>
        </a:solidFill>
        <a:ln w="3175">
          <a:solidFill>
            <a:schemeClr val="tx1"/>
          </a:solidFill>
          <a:prstDash val="solid"/>
        </a:ln>
      </c:spPr>
    </c:floor>
    <c:sideWall>
      <c:thickness val="0"/>
      <c:spPr>
        <a:noFill/>
        <a:ln w="12700">
          <a:solidFill>
            <a:schemeClr val="tx1"/>
          </a:solidFill>
          <a:prstDash val="solid"/>
        </a:ln>
      </c:spPr>
    </c:sideWall>
    <c:backWall>
      <c:thickness val="0"/>
      <c:spPr>
        <a:noFill/>
        <a:ln w="12700">
          <a:solidFill>
            <a:schemeClr val="tx1"/>
          </a:solidFill>
          <a:prstDash val="solid"/>
        </a:ln>
      </c:spPr>
    </c:backWall>
    <c:plotArea>
      <c:layout>
        <c:manualLayout>
          <c:layoutTarget val="inner"/>
          <c:xMode val="edge"/>
          <c:yMode val="edge"/>
          <c:x val="0.10794044665012409"/>
          <c:y val="2.8436018957346001E-2"/>
          <c:w val="0.87965260545905877"/>
          <c:h val="0.72511848341232232"/>
        </c:manualLayout>
      </c:layout>
      <c:bar3DChart>
        <c:barDir val="col"/>
        <c:grouping val="clustered"/>
        <c:varyColors val="0"/>
        <c:ser>
          <c:idx val="0"/>
          <c:order val="0"/>
          <c:tx>
            <c:strRef>
              <c:f>Sheet1!$A$2</c:f>
              <c:strCache>
                <c:ptCount val="1"/>
              </c:strCache>
            </c:strRef>
          </c:tx>
          <c:spPr>
            <a:solidFill>
              <a:schemeClr val="accent1"/>
            </a:solidFill>
            <a:ln w="15189">
              <a:solidFill>
                <a:schemeClr val="tx1"/>
              </a:solidFill>
              <a:prstDash val="solid"/>
            </a:ln>
          </c:spPr>
          <c:invertIfNegative val="0"/>
          <c:cat>
            <c:strRef>
              <c:f>Sheet1!$B$1:$H$1</c:f>
              <c:strCache>
                <c:ptCount val="7"/>
                <c:pt idx="0">
                  <c:v>Energy Retrofit &amp; Construction</c:v>
                </c:pt>
                <c:pt idx="1">
                  <c:v>Furniture &amp; Equipment</c:v>
                </c:pt>
                <c:pt idx="2">
                  <c:v>Vehicles</c:v>
                </c:pt>
                <c:pt idx="3">
                  <c:v>Aircraft</c:v>
                </c:pt>
                <c:pt idx="4">
                  <c:v>Computers</c:v>
                </c:pt>
                <c:pt idx="5">
                  <c:v>Software</c:v>
                </c:pt>
                <c:pt idx="6">
                  <c:v>Telecomm</c:v>
                </c:pt>
              </c:strCache>
            </c:strRef>
          </c:cat>
          <c:val>
            <c:numRef>
              <c:f>Sheet1!$B$2:$H$2</c:f>
              <c:numCache>
                <c:formatCode>#,##0.00</c:formatCode>
                <c:ptCount val="7"/>
                <c:pt idx="0">
                  <c:v>127801789</c:v>
                </c:pt>
                <c:pt idx="1">
                  <c:v>55540114</c:v>
                </c:pt>
                <c:pt idx="2">
                  <c:v>50763606</c:v>
                </c:pt>
                <c:pt idx="3">
                  <c:v>5239225</c:v>
                </c:pt>
                <c:pt idx="4">
                  <c:v>110166097</c:v>
                </c:pt>
                <c:pt idx="5">
                  <c:v>62944584.790000096</c:v>
                </c:pt>
                <c:pt idx="6">
                  <c:v>39291767</c:v>
                </c:pt>
              </c:numCache>
            </c:numRef>
          </c:val>
        </c:ser>
        <c:dLbls>
          <c:showLegendKey val="0"/>
          <c:showVal val="0"/>
          <c:showCatName val="0"/>
          <c:showSerName val="0"/>
          <c:showPercent val="0"/>
          <c:showBubbleSize val="0"/>
        </c:dLbls>
        <c:gapWidth val="150"/>
        <c:gapDepth val="0"/>
        <c:shape val="box"/>
        <c:axId val="35088640"/>
        <c:axId val="35094528"/>
        <c:axId val="0"/>
      </c:bar3DChart>
      <c:catAx>
        <c:axId val="35088640"/>
        <c:scaling>
          <c:orientation val="minMax"/>
        </c:scaling>
        <c:delete val="0"/>
        <c:axPos val="b"/>
        <c:numFmt formatCode="General" sourceLinked="1"/>
        <c:majorTickMark val="out"/>
        <c:minorTickMark val="none"/>
        <c:tickLblPos val="low"/>
        <c:spPr>
          <a:ln w="3797">
            <a:solidFill>
              <a:schemeClr val="tx1"/>
            </a:solidFill>
            <a:prstDash val="solid"/>
          </a:ln>
        </c:spPr>
        <c:txPr>
          <a:bodyPr rot="-5400000" vert="horz"/>
          <a:lstStyle/>
          <a:p>
            <a:pPr>
              <a:defRPr sz="1200" b="1" i="0" u="none" strike="noStrike" baseline="0">
                <a:solidFill>
                  <a:srgbClr val="000000"/>
                </a:solidFill>
                <a:latin typeface="Times New Roman"/>
                <a:ea typeface="Times New Roman"/>
                <a:cs typeface="Times New Roman"/>
              </a:defRPr>
            </a:pPr>
            <a:endParaRPr lang="en-US"/>
          </a:p>
        </c:txPr>
        <c:crossAx val="35094528"/>
        <c:crosses val="autoZero"/>
        <c:auto val="1"/>
        <c:lblAlgn val="ctr"/>
        <c:lblOffset val="100"/>
        <c:tickLblSkip val="1"/>
        <c:tickMarkSkip val="1"/>
        <c:noMultiLvlLbl val="0"/>
      </c:catAx>
      <c:valAx>
        <c:axId val="35094528"/>
        <c:scaling>
          <c:orientation val="minMax"/>
        </c:scaling>
        <c:delete val="0"/>
        <c:axPos val="l"/>
        <c:majorGridlines>
          <c:spPr>
            <a:ln w="3797">
              <a:solidFill>
                <a:schemeClr val="tx1"/>
              </a:solidFill>
              <a:prstDash val="solid"/>
            </a:ln>
          </c:spPr>
        </c:majorGridlines>
        <c:numFmt formatCode="#,##0" sourceLinked="0"/>
        <c:majorTickMark val="out"/>
        <c:minorTickMark val="none"/>
        <c:tickLblPos val="nextTo"/>
        <c:spPr>
          <a:ln w="3797">
            <a:solidFill>
              <a:schemeClr val="tx1"/>
            </a:solidFill>
            <a:prstDash val="solid"/>
          </a:ln>
        </c:spPr>
        <c:txPr>
          <a:bodyPr rot="0" vert="horz"/>
          <a:lstStyle/>
          <a:p>
            <a:pPr>
              <a:defRPr sz="1196" b="1" i="0" u="none" strike="noStrike" baseline="0">
                <a:solidFill>
                  <a:srgbClr val="000000"/>
                </a:solidFill>
                <a:latin typeface="Times New Roman"/>
                <a:ea typeface="Times New Roman"/>
                <a:cs typeface="Times New Roman"/>
              </a:defRPr>
            </a:pPr>
            <a:endParaRPr lang="en-US"/>
          </a:p>
        </c:txPr>
        <c:crossAx val="35088640"/>
        <c:crosses val="autoZero"/>
        <c:crossBetween val="between"/>
      </c:valAx>
      <c:spPr>
        <a:noFill/>
        <a:ln w="30377">
          <a:noFill/>
        </a:ln>
      </c:spPr>
    </c:plotArea>
    <c:plotVisOnly val="1"/>
    <c:dispBlanksAs val="gap"/>
    <c:showDLblsOverMax val="0"/>
  </c:chart>
  <c:spPr>
    <a:noFill/>
    <a:ln>
      <a:noFill/>
    </a:ln>
  </c:spPr>
  <c:txPr>
    <a:bodyPr/>
    <a:lstStyle/>
    <a:p>
      <a:pPr>
        <a:defRPr sz="2153" b="1" i="0" u="none" strike="noStrike" baseline="0">
          <a:solidFill>
            <a:schemeClr val="tx1"/>
          </a:solidFill>
          <a:latin typeface="Palatino Linotype"/>
          <a:ea typeface="Palatino Linotype"/>
          <a:cs typeface="Palatino Linotype"/>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25" b="1" i="0" u="none" strike="noStrike" baseline="0">
                <a:solidFill>
                  <a:srgbClr val="000000"/>
                </a:solidFill>
                <a:latin typeface="Arial"/>
                <a:ea typeface="Arial"/>
                <a:cs typeface="Arial"/>
              </a:defRPr>
            </a:pPr>
            <a:r>
              <a:rPr lang="en-US" sz="1525" b="1" i="0" u="none" strike="noStrike" baseline="0" dirty="0">
                <a:solidFill>
                  <a:srgbClr val="000000"/>
                </a:solidFill>
                <a:latin typeface="Arial"/>
                <a:cs typeface="Arial"/>
              </a:rPr>
              <a:t>History of MLPP Volume</a:t>
            </a:r>
          </a:p>
          <a:p>
            <a:pPr>
              <a:defRPr sz="1525" b="1" i="0" u="none" strike="noStrike" baseline="0">
                <a:solidFill>
                  <a:srgbClr val="000000"/>
                </a:solidFill>
                <a:latin typeface="Arial"/>
                <a:ea typeface="Arial"/>
                <a:cs typeface="Arial"/>
              </a:defRPr>
            </a:pPr>
            <a:r>
              <a:rPr lang="en-US" sz="800" b="1" i="0" u="none" strike="noStrike" baseline="0" dirty="0">
                <a:solidFill>
                  <a:srgbClr val="000000"/>
                </a:solidFill>
                <a:latin typeface="Arial"/>
                <a:cs typeface="Arial"/>
              </a:rPr>
              <a:t>As of </a:t>
            </a:r>
            <a:r>
              <a:rPr lang="en-US" sz="800" b="1" i="0" u="none" strike="noStrike" baseline="0" dirty="0" smtClean="0">
                <a:solidFill>
                  <a:srgbClr val="000000"/>
                </a:solidFill>
                <a:latin typeface="Arial"/>
                <a:cs typeface="Arial"/>
              </a:rPr>
              <a:t>08/31/2009</a:t>
            </a:r>
            <a:endParaRPr lang="en-US" sz="800" b="1" i="0" u="none" strike="noStrike" baseline="0" dirty="0">
              <a:solidFill>
                <a:srgbClr val="000000"/>
              </a:solidFill>
              <a:latin typeface="Arial"/>
              <a:cs typeface="Arial"/>
            </a:endParaRPr>
          </a:p>
        </c:rich>
      </c:tx>
      <c:layout>
        <c:manualLayout>
          <c:xMode val="edge"/>
          <c:yMode val="edge"/>
          <c:x val="0.34432717678100422"/>
          <c:y val="2.9906569351059935E-2"/>
        </c:manualLayout>
      </c:layout>
      <c:overlay val="0"/>
      <c:spPr>
        <a:noFill/>
        <a:ln w="25400">
          <a:noFill/>
        </a:ln>
      </c:spPr>
    </c:title>
    <c:autoTitleDeleted val="0"/>
    <c:plotArea>
      <c:layout>
        <c:manualLayout>
          <c:layoutTarget val="inner"/>
          <c:xMode val="edge"/>
          <c:yMode val="edge"/>
          <c:x val="0.13060686015831136"/>
          <c:y val="0.18504689785968412"/>
          <c:w val="0.80870712401055411"/>
          <c:h val="0.62616879578781737"/>
        </c:manualLayout>
      </c:layout>
      <c:barChart>
        <c:barDir val="col"/>
        <c:grouping val="clustered"/>
        <c:varyColors val="0"/>
        <c:ser>
          <c:idx val="1"/>
          <c:order val="1"/>
          <c:tx>
            <c:strRef>
              <c:f>'[Chart in Microsoft Office PowerPoint]Activity'!$A$26</c:f>
              <c:strCache>
                <c:ptCount val="1"/>
                <c:pt idx="0">
                  <c:v>Value of Leases Processed</c:v>
                </c:pt>
              </c:strCache>
            </c:strRef>
          </c:tx>
          <c:spPr>
            <a:solidFill>
              <a:srgbClr val="008080"/>
            </a:solidFill>
            <a:ln w="12700">
              <a:solidFill>
                <a:srgbClr val="000000"/>
              </a:solidFill>
              <a:prstDash val="solid"/>
            </a:ln>
          </c:spPr>
          <c:invertIfNegative val="0"/>
          <c:cat>
            <c:numRef>
              <c:f>'[Chart in Microsoft Office PowerPoint]Activity'!$B$2:$S$2</c:f>
              <c:numCache>
                <c:formatCode>General</c:formatCode>
                <c:ptCount val="18"/>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numCache>
            </c:numRef>
          </c:cat>
          <c:val>
            <c:numRef>
              <c:f>'[Chart in Microsoft Office PowerPoint]Activity'!$B$45:$S$45</c:f>
              <c:numCache>
                <c:formatCode>#,##0.00</c:formatCode>
                <c:ptCount val="18"/>
                <c:pt idx="0">
                  <c:v>4188562.08</c:v>
                </c:pt>
                <c:pt idx="1">
                  <c:v>51291566.780000001</c:v>
                </c:pt>
                <c:pt idx="2">
                  <c:v>52865128.720000073</c:v>
                </c:pt>
                <c:pt idx="3">
                  <c:v>32756268.270000011</c:v>
                </c:pt>
                <c:pt idx="4">
                  <c:v>17121642.93</c:v>
                </c:pt>
                <c:pt idx="5">
                  <c:v>5700482.3000000007</c:v>
                </c:pt>
                <c:pt idx="6">
                  <c:v>19149170.300000004</c:v>
                </c:pt>
                <c:pt idx="7">
                  <c:v>21429150.629999995</c:v>
                </c:pt>
                <c:pt idx="8">
                  <c:v>17666407.809999999</c:v>
                </c:pt>
                <c:pt idx="9">
                  <c:v>12646573.729999976</c:v>
                </c:pt>
                <c:pt idx="10">
                  <c:v>36704690.510000005</c:v>
                </c:pt>
                <c:pt idx="11">
                  <c:v>22622639.429999996</c:v>
                </c:pt>
                <c:pt idx="12">
                  <c:v>10882313.259999989</c:v>
                </c:pt>
                <c:pt idx="13">
                  <c:v>34085011.20000001</c:v>
                </c:pt>
                <c:pt idx="14">
                  <c:v>44224694.030000001</c:v>
                </c:pt>
                <c:pt idx="15">
                  <c:v>33741972.830000006</c:v>
                </c:pt>
                <c:pt idx="16">
                  <c:v>31994346.379999995</c:v>
                </c:pt>
                <c:pt idx="17">
                  <c:v>8740341.6900000013</c:v>
                </c:pt>
              </c:numCache>
            </c:numRef>
          </c:val>
        </c:ser>
        <c:dLbls>
          <c:showLegendKey val="0"/>
          <c:showVal val="0"/>
          <c:showCatName val="0"/>
          <c:showSerName val="0"/>
          <c:showPercent val="0"/>
          <c:showBubbleSize val="0"/>
        </c:dLbls>
        <c:gapWidth val="150"/>
        <c:axId val="111502080"/>
        <c:axId val="111504000"/>
      </c:barChart>
      <c:lineChart>
        <c:grouping val="standard"/>
        <c:varyColors val="0"/>
        <c:ser>
          <c:idx val="0"/>
          <c:order val="0"/>
          <c:tx>
            <c:strRef>
              <c:f>'[Chart in Microsoft Office PowerPoint]Activity'!$A$1</c:f>
              <c:strCache>
                <c:ptCount val="1"/>
                <c:pt idx="0">
                  <c:v>Number of Leases Processed</c:v>
                </c:pt>
              </c:strCache>
            </c:strRef>
          </c:tx>
          <c:spPr>
            <a:ln w="25400">
              <a:solidFill>
                <a:srgbClr val="000000"/>
              </a:solidFill>
              <a:prstDash val="solid"/>
            </a:ln>
          </c:spPr>
          <c:marker>
            <c:symbol val="none"/>
          </c:marker>
          <c:cat>
            <c:numRef>
              <c:f>'[Chart in Microsoft Office PowerPoint]Activity'!$B$2:$R$2</c:f>
              <c:numCache>
                <c:formatCode>General</c:formatCode>
                <c:ptCount val="17"/>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numCache>
            </c:numRef>
          </c:cat>
          <c:val>
            <c:numRef>
              <c:f>'[Chart in Microsoft Office PowerPoint]Activity'!$B$20:$S$20</c:f>
              <c:numCache>
                <c:formatCode>General</c:formatCode>
                <c:ptCount val="18"/>
                <c:pt idx="0">
                  <c:v>43</c:v>
                </c:pt>
                <c:pt idx="1">
                  <c:v>644</c:v>
                </c:pt>
                <c:pt idx="2">
                  <c:v>473</c:v>
                </c:pt>
                <c:pt idx="3">
                  <c:v>271</c:v>
                </c:pt>
                <c:pt idx="4">
                  <c:v>183</c:v>
                </c:pt>
                <c:pt idx="5">
                  <c:v>66</c:v>
                </c:pt>
                <c:pt idx="6">
                  <c:v>123</c:v>
                </c:pt>
                <c:pt idx="7">
                  <c:v>391</c:v>
                </c:pt>
                <c:pt idx="8">
                  <c:v>287</c:v>
                </c:pt>
                <c:pt idx="9">
                  <c:v>49</c:v>
                </c:pt>
                <c:pt idx="10">
                  <c:v>93</c:v>
                </c:pt>
                <c:pt idx="11">
                  <c:v>93</c:v>
                </c:pt>
                <c:pt idx="12">
                  <c:v>43</c:v>
                </c:pt>
                <c:pt idx="13">
                  <c:v>87</c:v>
                </c:pt>
                <c:pt idx="14">
                  <c:v>198</c:v>
                </c:pt>
                <c:pt idx="15">
                  <c:v>268</c:v>
                </c:pt>
                <c:pt idx="16">
                  <c:v>119</c:v>
                </c:pt>
                <c:pt idx="17">
                  <c:v>68</c:v>
                </c:pt>
              </c:numCache>
            </c:numRef>
          </c:val>
          <c:smooth val="0"/>
        </c:ser>
        <c:dLbls>
          <c:showLegendKey val="0"/>
          <c:showVal val="0"/>
          <c:showCatName val="0"/>
          <c:showSerName val="0"/>
          <c:showPercent val="0"/>
          <c:showBubbleSize val="0"/>
        </c:dLbls>
        <c:marker val="1"/>
        <c:smooth val="0"/>
        <c:axId val="111513984"/>
        <c:axId val="111515520"/>
      </c:lineChart>
      <c:catAx>
        <c:axId val="111502080"/>
        <c:scaling>
          <c:orientation val="minMax"/>
        </c:scaling>
        <c:delete val="0"/>
        <c:axPos val="b"/>
        <c:title>
          <c:tx>
            <c:rich>
              <a:bodyPr/>
              <a:lstStyle/>
              <a:p>
                <a:pPr>
                  <a:defRPr sz="1200" b="1" i="0" u="none" strike="noStrike" baseline="0">
                    <a:solidFill>
                      <a:srgbClr val="000000"/>
                    </a:solidFill>
                    <a:latin typeface="Arial"/>
                    <a:ea typeface="Arial"/>
                    <a:cs typeface="Arial"/>
                  </a:defRPr>
                </a:pPr>
                <a:r>
                  <a:rPr lang="en-US"/>
                  <a:t>Fiscal Year</a:t>
                </a:r>
              </a:p>
            </c:rich>
          </c:tx>
          <c:layout>
            <c:manualLayout>
              <c:xMode val="edge"/>
              <c:yMode val="edge"/>
              <c:x val="0.47493403693931396"/>
              <c:y val="0.86542135059629943"/>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en-US"/>
          </a:p>
        </c:txPr>
        <c:crossAx val="111504000"/>
        <c:crosses val="autoZero"/>
        <c:auto val="1"/>
        <c:lblAlgn val="ctr"/>
        <c:lblOffset val="100"/>
        <c:tickLblSkip val="1"/>
        <c:tickMarkSkip val="1"/>
        <c:noMultiLvlLbl val="0"/>
      </c:catAx>
      <c:valAx>
        <c:axId val="111504000"/>
        <c:scaling>
          <c:orientation val="minMax"/>
        </c:scaling>
        <c:delete val="0"/>
        <c:axPos val="l"/>
        <c:majorGridlines>
          <c:spPr>
            <a:ln w="3175">
              <a:solidFill>
                <a:srgbClr val="000000"/>
              </a:solidFill>
              <a:prstDash val="solid"/>
            </a:ln>
          </c:spPr>
        </c:majorGridlines>
        <c:numFmt formatCode="\$#,##0" sourceLinked="0"/>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11502080"/>
        <c:crosses val="autoZero"/>
        <c:crossBetween val="between"/>
      </c:valAx>
      <c:catAx>
        <c:axId val="111513984"/>
        <c:scaling>
          <c:orientation val="minMax"/>
        </c:scaling>
        <c:delete val="1"/>
        <c:axPos val="b"/>
        <c:numFmt formatCode="General" sourceLinked="1"/>
        <c:majorTickMark val="out"/>
        <c:minorTickMark val="none"/>
        <c:tickLblPos val="none"/>
        <c:crossAx val="111515520"/>
        <c:crosses val="autoZero"/>
        <c:auto val="1"/>
        <c:lblAlgn val="ctr"/>
        <c:lblOffset val="100"/>
        <c:noMultiLvlLbl val="0"/>
      </c:catAx>
      <c:valAx>
        <c:axId val="111515520"/>
        <c:scaling>
          <c:orientation val="minMax"/>
        </c:scaling>
        <c:delete val="0"/>
        <c:axPos val="r"/>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11513984"/>
        <c:crosses val="max"/>
        <c:crossBetween val="between"/>
      </c:valAx>
      <c:spPr>
        <a:solidFill>
          <a:srgbClr val="FFFFFF"/>
        </a:solidFill>
        <a:ln w="12700">
          <a:solidFill>
            <a:srgbClr val="808080"/>
          </a:solidFill>
          <a:prstDash val="solid"/>
        </a:ln>
      </c:spPr>
    </c:plotArea>
    <c:legend>
      <c:legendPos val="b"/>
      <c:layout>
        <c:manualLayout>
          <c:xMode val="edge"/>
          <c:yMode val="edge"/>
          <c:x val="0.26385224274406338"/>
          <c:y val="0.9420569345583909"/>
          <c:w val="0.53957783641160961"/>
          <c:h val="4.4859854026589895E-2"/>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1" y="1"/>
            <a:ext cx="4161390" cy="366010"/>
          </a:xfrm>
          <a:prstGeom prst="rect">
            <a:avLst/>
          </a:prstGeom>
          <a:noFill/>
          <a:ln w="9525">
            <a:noFill/>
            <a:miter lim="800000"/>
            <a:headEnd/>
            <a:tailEnd/>
          </a:ln>
          <a:effectLst/>
        </p:spPr>
        <p:txBody>
          <a:bodyPr vert="horz" wrap="square" lIns="95337" tIns="47668" rIns="95337" bIns="47668" numCol="1" anchor="t" anchorCtr="0" compatLnSpc="1">
            <a:prstTxWarp prst="textNoShape">
              <a:avLst/>
            </a:prstTxWarp>
          </a:bodyPr>
          <a:lstStyle>
            <a:lvl1pPr defTabSz="953812" eaLnBrk="0" hangingPunct="0">
              <a:defRPr sz="1200">
                <a:latin typeface="Arial" pitchFamily="34" charset="0"/>
              </a:defRPr>
            </a:lvl1pPr>
          </a:lstStyle>
          <a:p>
            <a:pPr>
              <a:defRPr/>
            </a:pPr>
            <a:endParaRPr lang="en-US"/>
          </a:p>
        </p:txBody>
      </p:sp>
      <p:sp>
        <p:nvSpPr>
          <p:cNvPr id="92163" name="Rectangle 3"/>
          <p:cNvSpPr>
            <a:spLocks noGrp="1" noChangeArrowheads="1"/>
          </p:cNvSpPr>
          <p:nvPr>
            <p:ph type="dt" sz="quarter" idx="1"/>
          </p:nvPr>
        </p:nvSpPr>
        <p:spPr bwMode="auto">
          <a:xfrm>
            <a:off x="5439811" y="1"/>
            <a:ext cx="4161390" cy="366010"/>
          </a:xfrm>
          <a:prstGeom prst="rect">
            <a:avLst/>
          </a:prstGeom>
          <a:noFill/>
          <a:ln w="9525">
            <a:noFill/>
            <a:miter lim="800000"/>
            <a:headEnd/>
            <a:tailEnd/>
          </a:ln>
          <a:effectLst/>
        </p:spPr>
        <p:txBody>
          <a:bodyPr vert="horz" wrap="square" lIns="95337" tIns="47668" rIns="95337" bIns="47668" numCol="1" anchor="t" anchorCtr="0" compatLnSpc="1">
            <a:prstTxWarp prst="textNoShape">
              <a:avLst/>
            </a:prstTxWarp>
          </a:bodyPr>
          <a:lstStyle>
            <a:lvl1pPr algn="r" defTabSz="953812" eaLnBrk="0" hangingPunct="0">
              <a:defRPr sz="1200">
                <a:latin typeface="Arial" pitchFamily="34" charset="0"/>
              </a:defRPr>
            </a:lvl1pPr>
          </a:lstStyle>
          <a:p>
            <a:pPr>
              <a:defRPr/>
            </a:pPr>
            <a:endParaRPr lang="en-US"/>
          </a:p>
        </p:txBody>
      </p:sp>
      <p:sp>
        <p:nvSpPr>
          <p:cNvPr id="92164" name="Rectangle 4"/>
          <p:cNvSpPr>
            <a:spLocks noGrp="1" noChangeArrowheads="1"/>
          </p:cNvSpPr>
          <p:nvPr>
            <p:ph type="ftr" sz="quarter" idx="2"/>
          </p:nvPr>
        </p:nvSpPr>
        <p:spPr bwMode="auto">
          <a:xfrm>
            <a:off x="1" y="6949192"/>
            <a:ext cx="4161390" cy="366009"/>
          </a:xfrm>
          <a:prstGeom prst="rect">
            <a:avLst/>
          </a:prstGeom>
          <a:noFill/>
          <a:ln w="9525">
            <a:noFill/>
            <a:miter lim="800000"/>
            <a:headEnd/>
            <a:tailEnd/>
          </a:ln>
          <a:effectLst/>
        </p:spPr>
        <p:txBody>
          <a:bodyPr vert="horz" wrap="square" lIns="95337" tIns="47668" rIns="95337" bIns="47668" numCol="1" anchor="b" anchorCtr="0" compatLnSpc="1">
            <a:prstTxWarp prst="textNoShape">
              <a:avLst/>
            </a:prstTxWarp>
          </a:bodyPr>
          <a:lstStyle>
            <a:lvl1pPr defTabSz="953812" eaLnBrk="0" hangingPunct="0">
              <a:defRPr sz="1200">
                <a:latin typeface="Arial" pitchFamily="34" charset="0"/>
              </a:defRPr>
            </a:lvl1pPr>
          </a:lstStyle>
          <a:p>
            <a:pPr>
              <a:defRPr/>
            </a:pPr>
            <a:endParaRPr lang="en-US"/>
          </a:p>
        </p:txBody>
      </p:sp>
      <p:sp>
        <p:nvSpPr>
          <p:cNvPr id="92165" name="Rectangle 5"/>
          <p:cNvSpPr>
            <a:spLocks noGrp="1" noChangeArrowheads="1"/>
          </p:cNvSpPr>
          <p:nvPr>
            <p:ph type="sldNum" sz="quarter" idx="3"/>
          </p:nvPr>
        </p:nvSpPr>
        <p:spPr bwMode="auto">
          <a:xfrm>
            <a:off x="5439811" y="6949192"/>
            <a:ext cx="4161390" cy="366009"/>
          </a:xfrm>
          <a:prstGeom prst="rect">
            <a:avLst/>
          </a:prstGeom>
          <a:noFill/>
          <a:ln w="9525">
            <a:noFill/>
            <a:miter lim="800000"/>
            <a:headEnd/>
            <a:tailEnd/>
          </a:ln>
          <a:effectLst/>
        </p:spPr>
        <p:txBody>
          <a:bodyPr vert="horz" wrap="square" lIns="95337" tIns="47668" rIns="95337" bIns="47668" numCol="1" anchor="b" anchorCtr="0" compatLnSpc="1">
            <a:prstTxWarp prst="textNoShape">
              <a:avLst/>
            </a:prstTxWarp>
          </a:bodyPr>
          <a:lstStyle>
            <a:lvl1pPr algn="r" defTabSz="953812" eaLnBrk="0" hangingPunct="0">
              <a:defRPr sz="1200">
                <a:latin typeface="Arial" pitchFamily="34" charset="0"/>
              </a:defRPr>
            </a:lvl1pPr>
          </a:lstStyle>
          <a:p>
            <a:pPr>
              <a:defRPr/>
            </a:pPr>
            <a:fld id="{545D2CEF-AE20-495C-AEC2-36CAE2E166C7}" type="slidenum">
              <a:rPr lang="en-US"/>
              <a:pPr>
                <a:defRPr/>
              </a:pPr>
              <a:t>‹#›</a:t>
            </a:fld>
            <a:endParaRPr lang="en-US"/>
          </a:p>
        </p:txBody>
      </p:sp>
    </p:spTree>
    <p:extLst>
      <p:ext uri="{BB962C8B-B14F-4D97-AF65-F5344CB8AC3E}">
        <p14:creationId xmlns:p14="http://schemas.microsoft.com/office/powerpoint/2010/main" val="271603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1" y="1"/>
            <a:ext cx="4161390" cy="366010"/>
          </a:xfrm>
          <a:prstGeom prst="rect">
            <a:avLst/>
          </a:prstGeom>
          <a:noFill/>
          <a:ln w="9525">
            <a:noFill/>
            <a:miter lim="800000"/>
            <a:headEnd/>
            <a:tailEnd/>
          </a:ln>
          <a:effectLst/>
        </p:spPr>
        <p:txBody>
          <a:bodyPr vert="horz" wrap="square" lIns="95337" tIns="47668" rIns="95337" bIns="47668" numCol="1" anchor="t" anchorCtr="0" compatLnSpc="1">
            <a:prstTxWarp prst="textNoShape">
              <a:avLst/>
            </a:prstTxWarp>
          </a:bodyPr>
          <a:lstStyle>
            <a:lvl1pPr defTabSz="953812" eaLnBrk="0" hangingPunct="0">
              <a:defRPr sz="1200">
                <a:latin typeface="Arial" pitchFamily="34" charset="0"/>
              </a:defRPr>
            </a:lvl1pPr>
          </a:lstStyle>
          <a:p>
            <a:pPr>
              <a:defRPr/>
            </a:pPr>
            <a:endParaRPr lang="en-US"/>
          </a:p>
        </p:txBody>
      </p:sp>
      <p:sp>
        <p:nvSpPr>
          <p:cNvPr id="12291" name="Rectangle 3"/>
          <p:cNvSpPr>
            <a:spLocks noGrp="1" noChangeArrowheads="1"/>
          </p:cNvSpPr>
          <p:nvPr>
            <p:ph type="dt" idx="1"/>
          </p:nvPr>
        </p:nvSpPr>
        <p:spPr bwMode="auto">
          <a:xfrm>
            <a:off x="5439811" y="1"/>
            <a:ext cx="4161390" cy="366010"/>
          </a:xfrm>
          <a:prstGeom prst="rect">
            <a:avLst/>
          </a:prstGeom>
          <a:noFill/>
          <a:ln w="9525">
            <a:noFill/>
            <a:miter lim="800000"/>
            <a:headEnd/>
            <a:tailEnd/>
          </a:ln>
          <a:effectLst/>
        </p:spPr>
        <p:txBody>
          <a:bodyPr vert="horz" wrap="square" lIns="95337" tIns="47668" rIns="95337" bIns="47668" numCol="1" anchor="t" anchorCtr="0" compatLnSpc="1">
            <a:prstTxWarp prst="textNoShape">
              <a:avLst/>
            </a:prstTxWarp>
          </a:bodyPr>
          <a:lstStyle>
            <a:lvl1pPr algn="r" defTabSz="953812" eaLnBrk="0" hangingPunct="0">
              <a:defRPr sz="1200">
                <a:latin typeface="Arial" pitchFamily="34" charset="0"/>
              </a:defRPr>
            </a:lvl1pPr>
          </a:lstStyle>
          <a:p>
            <a:pPr>
              <a:defRPr/>
            </a:pPr>
            <a:endParaRPr lang="en-US"/>
          </a:p>
        </p:txBody>
      </p:sp>
      <p:sp>
        <p:nvSpPr>
          <p:cNvPr id="116740" name="Rectangle 4"/>
          <p:cNvSpPr>
            <a:spLocks noGrp="1" noRot="1" noChangeAspect="1" noChangeArrowheads="1" noTextEdit="1"/>
          </p:cNvSpPr>
          <p:nvPr>
            <p:ph type="sldImg" idx="2"/>
          </p:nvPr>
        </p:nvSpPr>
        <p:spPr bwMode="auto">
          <a:xfrm>
            <a:off x="2978150" y="549275"/>
            <a:ext cx="3657600" cy="274320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1278421" y="3475221"/>
            <a:ext cx="7044358" cy="3291591"/>
          </a:xfrm>
          <a:prstGeom prst="rect">
            <a:avLst/>
          </a:prstGeom>
          <a:noFill/>
          <a:ln w="9525">
            <a:noFill/>
            <a:miter lim="800000"/>
            <a:headEnd/>
            <a:tailEnd/>
          </a:ln>
          <a:effectLst/>
        </p:spPr>
        <p:txBody>
          <a:bodyPr vert="horz" wrap="square" lIns="95337" tIns="47668" rIns="95337" bIns="476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1" y="6949192"/>
            <a:ext cx="4161390" cy="366009"/>
          </a:xfrm>
          <a:prstGeom prst="rect">
            <a:avLst/>
          </a:prstGeom>
          <a:noFill/>
          <a:ln w="9525">
            <a:noFill/>
            <a:miter lim="800000"/>
            <a:headEnd/>
            <a:tailEnd/>
          </a:ln>
          <a:effectLst/>
        </p:spPr>
        <p:txBody>
          <a:bodyPr vert="horz" wrap="square" lIns="95337" tIns="47668" rIns="95337" bIns="47668" numCol="1" anchor="b" anchorCtr="0" compatLnSpc="1">
            <a:prstTxWarp prst="textNoShape">
              <a:avLst/>
            </a:prstTxWarp>
          </a:bodyPr>
          <a:lstStyle>
            <a:lvl1pPr defTabSz="953812" eaLnBrk="0" hangingPunct="0">
              <a:defRPr sz="1200">
                <a:latin typeface="Arial" pitchFamily="34" charset="0"/>
              </a:defRPr>
            </a:lvl1pPr>
          </a:lstStyle>
          <a:p>
            <a:pPr>
              <a:defRPr/>
            </a:pPr>
            <a:endParaRPr lang="en-US"/>
          </a:p>
        </p:txBody>
      </p:sp>
      <p:sp>
        <p:nvSpPr>
          <p:cNvPr id="12295" name="Rectangle 7"/>
          <p:cNvSpPr>
            <a:spLocks noGrp="1" noChangeArrowheads="1"/>
          </p:cNvSpPr>
          <p:nvPr>
            <p:ph type="sldNum" sz="quarter" idx="5"/>
          </p:nvPr>
        </p:nvSpPr>
        <p:spPr bwMode="auto">
          <a:xfrm>
            <a:off x="5439811" y="6949192"/>
            <a:ext cx="4161390" cy="366009"/>
          </a:xfrm>
          <a:prstGeom prst="rect">
            <a:avLst/>
          </a:prstGeom>
          <a:noFill/>
          <a:ln w="9525">
            <a:noFill/>
            <a:miter lim="800000"/>
            <a:headEnd/>
            <a:tailEnd/>
          </a:ln>
          <a:effectLst/>
        </p:spPr>
        <p:txBody>
          <a:bodyPr vert="horz" wrap="square" lIns="95337" tIns="47668" rIns="95337" bIns="47668" numCol="1" anchor="b" anchorCtr="0" compatLnSpc="1">
            <a:prstTxWarp prst="textNoShape">
              <a:avLst/>
            </a:prstTxWarp>
          </a:bodyPr>
          <a:lstStyle>
            <a:lvl1pPr algn="r" defTabSz="953812" eaLnBrk="0" hangingPunct="0">
              <a:defRPr sz="1200">
                <a:latin typeface="Arial" pitchFamily="34" charset="0"/>
              </a:defRPr>
            </a:lvl1pPr>
          </a:lstStyle>
          <a:p>
            <a:pPr>
              <a:defRPr/>
            </a:pPr>
            <a:fld id="{D19A66F9-7C5B-454A-98E7-C788F8B74237}" type="slidenum">
              <a:rPr lang="en-US"/>
              <a:pPr>
                <a:defRPr/>
              </a:pPr>
              <a:t>‹#›</a:t>
            </a:fld>
            <a:endParaRPr lang="en-US"/>
          </a:p>
        </p:txBody>
      </p:sp>
    </p:spTree>
    <p:extLst>
      <p:ext uri="{BB962C8B-B14F-4D97-AF65-F5344CB8AC3E}">
        <p14:creationId xmlns:p14="http://schemas.microsoft.com/office/powerpoint/2010/main" val="23581481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pPr defTabSz="953312"/>
            <a:fld id="{9E005863-FE2B-447E-BCD8-28CBB8183FCE}" type="slidenum">
              <a:rPr lang="en-US" smtClean="0"/>
              <a:pPr defTabSz="953312"/>
              <a:t>1</a:t>
            </a:fld>
            <a:endParaRPr lang="en-US" dirty="0" smtClean="0"/>
          </a:p>
        </p:txBody>
      </p:sp>
      <p:sp>
        <p:nvSpPr>
          <p:cNvPr id="117763" name="Rectangle 2"/>
          <p:cNvSpPr>
            <a:spLocks noGrp="1" noRot="1" noChangeAspect="1" noChangeArrowheads="1" noTextEdit="1"/>
          </p:cNvSpPr>
          <p:nvPr>
            <p:ph type="sldImg"/>
          </p:nvPr>
        </p:nvSpPr>
        <p:spPr>
          <a:xfrm>
            <a:off x="2974975" y="549275"/>
            <a:ext cx="3656013" cy="2743200"/>
          </a:xfrm>
          <a:ln/>
        </p:spPr>
      </p:sp>
      <p:sp>
        <p:nvSpPr>
          <p:cNvPr id="11776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pPr defTabSz="953312"/>
            <a:fld id="{AF9C37FF-77F7-45C0-8790-373CBDBCE95E}" type="slidenum">
              <a:rPr lang="en-US" smtClean="0"/>
              <a:pPr defTabSz="953312"/>
              <a:t>12</a:t>
            </a:fld>
            <a:endParaRPr lang="en-US" dirty="0" smtClean="0"/>
          </a:p>
        </p:txBody>
      </p:sp>
      <p:sp>
        <p:nvSpPr>
          <p:cNvPr id="128003" name="Rectangle 2"/>
          <p:cNvSpPr>
            <a:spLocks noGrp="1" noRot="1" noChangeAspect="1" noChangeArrowheads="1" noTextEdit="1"/>
          </p:cNvSpPr>
          <p:nvPr>
            <p:ph type="sldImg"/>
          </p:nvPr>
        </p:nvSpPr>
        <p:spPr>
          <a:xfrm>
            <a:off x="2974975" y="549275"/>
            <a:ext cx="3656013" cy="2743200"/>
          </a:xfrm>
          <a:ln/>
        </p:spPr>
      </p:sp>
      <p:sp>
        <p:nvSpPr>
          <p:cNvPr id="12800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pPr defTabSz="953312"/>
            <a:fld id="{89F81349-CE9E-4718-9E14-79F41FAB7CA0}" type="slidenum">
              <a:rPr lang="en-US" smtClean="0"/>
              <a:pPr defTabSz="953312"/>
              <a:t>105</a:t>
            </a:fld>
            <a:endParaRPr lang="en-US" dirty="0" smtClean="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pPr defTabSz="953312"/>
            <a:fld id="{079F7F10-59CF-4765-A061-4934A3116681}" type="slidenum">
              <a:rPr lang="en-US" smtClean="0"/>
              <a:pPr defTabSz="953312"/>
              <a:t>106</a:t>
            </a:fld>
            <a:endParaRPr lang="en-US" dirty="0" smtClean="0"/>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pPr defTabSz="953312"/>
            <a:fld id="{4F23A207-3AFA-4AF7-A212-D3E154C33724}" type="slidenum">
              <a:rPr lang="en-US" smtClean="0"/>
              <a:pPr defTabSz="953312"/>
              <a:t>107</a:t>
            </a:fld>
            <a:endParaRPr lang="en-US" dirty="0" smtClean="0"/>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pPr defTabSz="953312"/>
            <a:fld id="{F5B91974-547B-4178-9D17-B8121F85AA1A}" type="slidenum">
              <a:rPr lang="en-US" smtClean="0"/>
              <a:pPr defTabSz="953312"/>
              <a:t>108</a:t>
            </a:fld>
            <a:endParaRPr lang="en-US" dirty="0" smtClean="0"/>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pPr defTabSz="953312"/>
            <a:fld id="{33123643-042F-4B5D-8BD5-1895F2A88FE6}" type="slidenum">
              <a:rPr lang="en-US" smtClean="0"/>
              <a:pPr defTabSz="953312"/>
              <a:t>109</a:t>
            </a:fld>
            <a:endParaRPr lang="en-US" dirty="0" smtClean="0"/>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p>
            <a:pPr defTabSz="953312"/>
            <a:fld id="{E860BD26-F4D7-4493-AEFD-6AD86727255D}" type="slidenum">
              <a:rPr lang="en-US" smtClean="0"/>
              <a:pPr defTabSz="953312"/>
              <a:t>110</a:t>
            </a:fld>
            <a:endParaRPr lang="en-US" dirty="0" smtClean="0"/>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pPr defTabSz="953312"/>
            <a:fld id="{FA9701B0-3DA6-482E-BAF7-791A3E0FF94F}" type="slidenum">
              <a:rPr lang="en-US" smtClean="0"/>
              <a:pPr defTabSz="953312"/>
              <a:t>111</a:t>
            </a:fld>
            <a:endParaRPr lang="en-US" dirty="0" smtClean="0"/>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pPr defTabSz="953312"/>
            <a:fld id="{2E91FDEA-2E8D-44EE-9812-83E0C71F6883}" type="slidenum">
              <a:rPr lang="en-US" smtClean="0"/>
              <a:pPr defTabSz="953312"/>
              <a:t>112</a:t>
            </a:fld>
            <a:endParaRPr lang="en-US" dirty="0" smtClean="0"/>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pPr defTabSz="953312"/>
            <a:fld id="{B82A1B5F-4228-4D91-B322-2DF40B70F075}" type="slidenum">
              <a:rPr lang="en-US" smtClean="0"/>
              <a:pPr defTabSz="953312"/>
              <a:t>113</a:t>
            </a:fld>
            <a:endParaRPr lang="en-US" dirty="0" smtClean="0"/>
          </a:p>
        </p:txBody>
      </p:sp>
      <p:sp>
        <p:nvSpPr>
          <p:cNvPr id="192515" name="Rectangle 2"/>
          <p:cNvSpPr>
            <a:spLocks noGrp="1" noRot="1" noChangeAspect="1" noChangeArrowheads="1" noTextEdit="1"/>
          </p:cNvSpPr>
          <p:nvPr>
            <p:ph type="sldImg"/>
          </p:nvPr>
        </p:nvSpPr>
        <p:spPr>
          <a:xfrm>
            <a:off x="2981325" y="549275"/>
            <a:ext cx="3657600" cy="2743200"/>
          </a:xfrm>
          <a:ln/>
        </p:spPr>
      </p:sp>
      <p:sp>
        <p:nvSpPr>
          <p:cNvPr id="192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p>
            <a:pPr defTabSz="953312"/>
            <a:fld id="{78B9667B-4E06-4173-BCE8-CA8341D622DF}" type="slidenum">
              <a:rPr lang="en-US" smtClean="0"/>
              <a:pPr defTabSz="953312"/>
              <a:t>114</a:t>
            </a:fld>
            <a:endParaRPr lang="en-US" dirty="0" smtClean="0"/>
          </a:p>
        </p:txBody>
      </p:sp>
      <p:sp>
        <p:nvSpPr>
          <p:cNvPr id="193539" name="Rectangle 2"/>
          <p:cNvSpPr>
            <a:spLocks noGrp="1" noRot="1" noChangeAspect="1" noChangeArrowheads="1" noTextEdit="1"/>
          </p:cNvSpPr>
          <p:nvPr>
            <p:ph type="sldImg"/>
          </p:nvPr>
        </p:nvSpPr>
        <p:spPr>
          <a:xfrm>
            <a:off x="2974975" y="549275"/>
            <a:ext cx="3656013" cy="2743200"/>
          </a:xfrm>
          <a:ln/>
        </p:spPr>
      </p:sp>
      <p:sp>
        <p:nvSpPr>
          <p:cNvPr id="19354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pPr defTabSz="953312"/>
            <a:fld id="{D51E8AFA-5351-41C2-BCB6-053AFCBE9C47}" type="slidenum">
              <a:rPr lang="en-US" smtClean="0"/>
              <a:pPr defTabSz="953312"/>
              <a:t>13</a:t>
            </a:fld>
            <a:endParaRPr lang="en-US" dirty="0" smtClean="0"/>
          </a:p>
        </p:txBody>
      </p:sp>
      <p:sp>
        <p:nvSpPr>
          <p:cNvPr id="129027" name="Rectangle 2"/>
          <p:cNvSpPr>
            <a:spLocks noGrp="1" noRot="1" noChangeAspect="1" noChangeArrowheads="1" noTextEdit="1"/>
          </p:cNvSpPr>
          <p:nvPr>
            <p:ph type="sldImg"/>
          </p:nvPr>
        </p:nvSpPr>
        <p:spPr>
          <a:xfrm>
            <a:off x="2974975" y="549275"/>
            <a:ext cx="3656013" cy="2743200"/>
          </a:xfrm>
          <a:ln/>
        </p:spPr>
      </p:sp>
      <p:sp>
        <p:nvSpPr>
          <p:cNvPr id="129028"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pPr defTabSz="953312"/>
            <a:fld id="{7B1B506F-48C8-4CBD-8AC0-19A7972041AB}" type="slidenum">
              <a:rPr lang="en-US" smtClean="0"/>
              <a:pPr defTabSz="953312"/>
              <a:t>115</a:t>
            </a:fld>
            <a:endParaRPr lang="en-US" dirty="0" smtClean="0"/>
          </a:p>
        </p:txBody>
      </p:sp>
      <p:sp>
        <p:nvSpPr>
          <p:cNvPr id="194563" name="Rectangle 1026"/>
          <p:cNvSpPr>
            <a:spLocks noGrp="1" noRot="1" noChangeAspect="1" noChangeArrowheads="1" noTextEdit="1"/>
          </p:cNvSpPr>
          <p:nvPr>
            <p:ph type="sldImg"/>
          </p:nvPr>
        </p:nvSpPr>
        <p:spPr>
          <a:xfrm>
            <a:off x="2981325" y="549275"/>
            <a:ext cx="3657600" cy="2743200"/>
          </a:xfrm>
          <a:ln/>
        </p:spPr>
      </p:sp>
      <p:sp>
        <p:nvSpPr>
          <p:cNvPr id="194564"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p>
            <a:pPr defTabSz="953312"/>
            <a:fld id="{21D6488E-FE4D-4CB3-A5B8-79681EC88E6E}" type="slidenum">
              <a:rPr lang="en-US" smtClean="0"/>
              <a:pPr defTabSz="953312"/>
              <a:t>119</a:t>
            </a:fld>
            <a:endParaRPr lang="en-US" dirty="0" smtClean="0"/>
          </a:p>
        </p:txBody>
      </p:sp>
      <p:sp>
        <p:nvSpPr>
          <p:cNvPr id="195587" name="Rectangle 2"/>
          <p:cNvSpPr>
            <a:spLocks noGrp="1" noRot="1" noChangeAspect="1" noChangeArrowheads="1" noTextEdit="1"/>
          </p:cNvSpPr>
          <p:nvPr>
            <p:ph type="sldImg"/>
          </p:nvPr>
        </p:nvSpPr>
        <p:spPr>
          <a:xfrm>
            <a:off x="2981325" y="549275"/>
            <a:ext cx="3657600" cy="2743200"/>
          </a:xfrm>
          <a:ln/>
        </p:spPr>
      </p:sp>
      <p:sp>
        <p:nvSpPr>
          <p:cNvPr id="195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pPr defTabSz="953312"/>
            <a:fld id="{48DF8363-99F7-4D22-B322-FE4C51A35BAD}" type="slidenum">
              <a:rPr lang="en-US" smtClean="0"/>
              <a:pPr defTabSz="953312"/>
              <a:t>120</a:t>
            </a:fld>
            <a:endParaRPr lang="en-US" dirty="0" smtClean="0"/>
          </a:p>
        </p:txBody>
      </p:sp>
      <p:sp>
        <p:nvSpPr>
          <p:cNvPr id="196611" name="Rectangle 2"/>
          <p:cNvSpPr>
            <a:spLocks noGrp="1" noRot="1" noChangeAspect="1" noChangeArrowheads="1" noTextEdit="1"/>
          </p:cNvSpPr>
          <p:nvPr>
            <p:ph type="sldImg"/>
          </p:nvPr>
        </p:nvSpPr>
        <p:spPr>
          <a:xfrm>
            <a:off x="2981325" y="549275"/>
            <a:ext cx="3657600" cy="2743200"/>
          </a:xfrm>
          <a:ln/>
        </p:spPr>
      </p:sp>
      <p:sp>
        <p:nvSpPr>
          <p:cNvPr id="196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pPr defTabSz="953312"/>
            <a:fld id="{C5AFA44A-9108-49D2-B4AA-FFA2B59FC19E}" type="slidenum">
              <a:rPr lang="en-US" smtClean="0"/>
              <a:pPr defTabSz="953312"/>
              <a:t>121</a:t>
            </a:fld>
            <a:endParaRPr lang="en-US" dirty="0" smtClean="0"/>
          </a:p>
        </p:txBody>
      </p:sp>
      <p:sp>
        <p:nvSpPr>
          <p:cNvPr id="197635" name="Rectangle 2"/>
          <p:cNvSpPr>
            <a:spLocks noGrp="1" noRot="1" noChangeAspect="1" noChangeArrowheads="1" noTextEdit="1"/>
          </p:cNvSpPr>
          <p:nvPr>
            <p:ph type="sldImg"/>
          </p:nvPr>
        </p:nvSpPr>
        <p:spPr>
          <a:xfrm>
            <a:off x="2981325" y="549275"/>
            <a:ext cx="3657600" cy="2743200"/>
          </a:xfrm>
          <a:ln/>
        </p:spPr>
      </p:sp>
      <p:sp>
        <p:nvSpPr>
          <p:cNvPr id="197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pPr defTabSz="953312"/>
            <a:fld id="{5D288547-4765-4A85-82E1-C5420127013C}" type="slidenum">
              <a:rPr lang="en-US" smtClean="0"/>
              <a:pPr defTabSz="953312"/>
              <a:t>122</a:t>
            </a:fld>
            <a:endParaRPr lang="en-US" dirty="0" smtClean="0"/>
          </a:p>
        </p:txBody>
      </p:sp>
      <p:sp>
        <p:nvSpPr>
          <p:cNvPr id="198659"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pPr defTabSz="953312"/>
            <a:fld id="{B5C8285B-63CA-4B1B-83C0-D745FD60B984}" type="slidenum">
              <a:rPr lang="en-US" smtClean="0"/>
              <a:pPr defTabSz="953312"/>
              <a:t>123</a:t>
            </a:fld>
            <a:endParaRPr lang="en-US" dirty="0" smtClean="0"/>
          </a:p>
        </p:txBody>
      </p:sp>
      <p:sp>
        <p:nvSpPr>
          <p:cNvPr id="199683" name="Rectangle 2"/>
          <p:cNvSpPr>
            <a:spLocks noGrp="1" noRot="1" noChangeAspec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p>
            <a:pPr defTabSz="953312"/>
            <a:fld id="{153CF8A3-3A95-4FC5-BD0A-F25C023E6A62}" type="slidenum">
              <a:rPr lang="en-US" smtClean="0"/>
              <a:pPr defTabSz="953312"/>
              <a:t>124</a:t>
            </a:fld>
            <a:endParaRPr lang="en-US" dirty="0" smtClean="0"/>
          </a:p>
        </p:txBody>
      </p:sp>
      <p:sp>
        <p:nvSpPr>
          <p:cNvPr id="200707" name="Rectangle 2"/>
          <p:cNvSpPr>
            <a:spLocks noGrp="1" noRot="1" noChangeAspect="1" noChangeArrowheads="1" noTextEdit="1"/>
          </p:cNvSpPr>
          <p:nvPr>
            <p:ph type="sldImg"/>
          </p:nvPr>
        </p:nvSpPr>
        <p:spPr>
          <a:xfrm>
            <a:off x="2981325" y="549275"/>
            <a:ext cx="3657600" cy="2743200"/>
          </a:xfrm>
          <a:ln/>
        </p:spPr>
      </p:sp>
      <p:sp>
        <p:nvSpPr>
          <p:cNvPr id="2007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p>
            <a:pPr defTabSz="953312"/>
            <a:fld id="{2D48A278-EA9E-4129-983C-9C9B78C2A960}" type="slidenum">
              <a:rPr lang="en-US" smtClean="0"/>
              <a:pPr defTabSz="953312"/>
              <a:t>125</a:t>
            </a:fld>
            <a:endParaRPr lang="en-US" dirty="0" smtClean="0"/>
          </a:p>
        </p:txBody>
      </p:sp>
      <p:sp>
        <p:nvSpPr>
          <p:cNvPr id="201731" name="Rectangle 2"/>
          <p:cNvSpPr>
            <a:spLocks noGrp="1" noRot="1" noChangeAspect="1" noChangeArrowheads="1" noTextEdit="1"/>
          </p:cNvSpPr>
          <p:nvPr>
            <p:ph type="sldImg"/>
          </p:nvPr>
        </p:nvSpPr>
        <p:spPr>
          <a:xfrm>
            <a:off x="2981325" y="549275"/>
            <a:ext cx="3657600" cy="2743200"/>
          </a:xfrm>
          <a:ln/>
        </p:spPr>
      </p:sp>
      <p:sp>
        <p:nvSpPr>
          <p:cNvPr id="201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p>
            <a:pPr defTabSz="953312"/>
            <a:fld id="{A310548F-9485-4D6A-9585-789AE1D148C7}" type="slidenum">
              <a:rPr lang="en-US" smtClean="0"/>
              <a:pPr defTabSz="953312"/>
              <a:t>126</a:t>
            </a:fld>
            <a:endParaRPr lang="en-US" dirty="0" smtClean="0"/>
          </a:p>
        </p:txBody>
      </p:sp>
      <p:sp>
        <p:nvSpPr>
          <p:cNvPr id="202755" name="Rectangle 2"/>
          <p:cNvSpPr>
            <a:spLocks noGrp="1" noRot="1" noChangeAspect="1" noChangeArrowheads="1" noTextEdit="1"/>
          </p:cNvSpPr>
          <p:nvPr>
            <p:ph type="sldImg"/>
          </p:nvPr>
        </p:nvSpPr>
        <p:spPr>
          <a:xfrm>
            <a:off x="2981325" y="549275"/>
            <a:ext cx="3657600" cy="2743200"/>
          </a:xfrm>
          <a:ln/>
        </p:spPr>
      </p:sp>
      <p:sp>
        <p:nvSpPr>
          <p:cNvPr id="202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p:spPr>
        <p:txBody>
          <a:bodyPr/>
          <a:lstStyle/>
          <a:p>
            <a:pPr defTabSz="953312"/>
            <a:fld id="{3CD049DE-1B9B-4809-B61B-B2400908E75E}" type="slidenum">
              <a:rPr lang="en-US" smtClean="0"/>
              <a:pPr defTabSz="953312"/>
              <a:t>127</a:t>
            </a:fld>
            <a:endParaRPr lang="en-US" dirty="0" smtClean="0"/>
          </a:p>
        </p:txBody>
      </p:sp>
      <p:sp>
        <p:nvSpPr>
          <p:cNvPr id="203779" name="Rectangle 2"/>
          <p:cNvSpPr>
            <a:spLocks noGrp="1" noRot="1" noChangeAspect="1" noChangeArrowheads="1" noTextEdit="1"/>
          </p:cNvSpPr>
          <p:nvPr>
            <p:ph type="sldImg"/>
          </p:nvPr>
        </p:nvSpPr>
        <p:spPr>
          <a:xfrm>
            <a:off x="2981325" y="549275"/>
            <a:ext cx="3657600" cy="2743200"/>
          </a:xfrm>
          <a:ln/>
        </p:spPr>
      </p:sp>
      <p:sp>
        <p:nvSpPr>
          <p:cNvPr id="203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pPr defTabSz="953312"/>
            <a:fld id="{ABCC34FE-E0E9-416C-84D2-1C887ED46FFE}" type="slidenum">
              <a:rPr lang="en-US" smtClean="0"/>
              <a:pPr defTabSz="953312"/>
              <a:t>14</a:t>
            </a:fld>
            <a:endParaRPr lang="en-US" dirty="0" smtClean="0"/>
          </a:p>
        </p:txBody>
      </p:sp>
      <p:sp>
        <p:nvSpPr>
          <p:cNvPr id="130051" name="Rectangle 2"/>
          <p:cNvSpPr>
            <a:spLocks noGrp="1" noRot="1" noChangeAspect="1" noChangeArrowheads="1" noTextEdit="1"/>
          </p:cNvSpPr>
          <p:nvPr>
            <p:ph type="sldImg"/>
          </p:nvPr>
        </p:nvSpPr>
        <p:spPr>
          <a:xfrm>
            <a:off x="2984500" y="555625"/>
            <a:ext cx="3636963" cy="2728913"/>
          </a:xfrm>
          <a:ln/>
        </p:spPr>
      </p:sp>
      <p:sp>
        <p:nvSpPr>
          <p:cNvPr id="130052" name="Rectangle 3"/>
          <p:cNvSpPr>
            <a:spLocks noGrp="1" noChangeArrowheads="1"/>
          </p:cNvSpPr>
          <p:nvPr>
            <p:ph type="body" idx="1"/>
          </p:nvPr>
        </p:nvSpPr>
        <p:spPr>
          <a:xfrm>
            <a:off x="1261028" y="3475220"/>
            <a:ext cx="7079146" cy="3292840"/>
          </a:xfrm>
          <a:noFill/>
          <a:ln/>
        </p:spPr>
        <p:txBody>
          <a:bodyPr/>
          <a:lstStyle/>
          <a:p>
            <a:pPr eaLnBrk="1" hangingPunct="1"/>
            <a:endParaRPr lang="en-US"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p:spPr>
        <p:txBody>
          <a:bodyPr/>
          <a:lstStyle/>
          <a:p>
            <a:pPr defTabSz="953312"/>
            <a:fld id="{B8C407C1-A053-4E64-851E-2EAA63A3A88A}" type="slidenum">
              <a:rPr lang="en-US" smtClean="0"/>
              <a:pPr defTabSz="953312"/>
              <a:t>128</a:t>
            </a:fld>
            <a:endParaRPr lang="en-US" dirty="0" smtClean="0"/>
          </a:p>
        </p:txBody>
      </p:sp>
      <p:sp>
        <p:nvSpPr>
          <p:cNvPr id="204803" name="Rectangle 2"/>
          <p:cNvSpPr>
            <a:spLocks noGrp="1" noRot="1" noChangeAspect="1" noChangeArrowheads="1" noTextEdit="1"/>
          </p:cNvSpPr>
          <p:nvPr>
            <p:ph type="sldImg"/>
          </p:nvPr>
        </p:nvSpPr>
        <p:spPr>
          <a:xfrm>
            <a:off x="2981325" y="549275"/>
            <a:ext cx="3657600" cy="2743200"/>
          </a:xfrm>
          <a:ln/>
        </p:spPr>
      </p:sp>
      <p:sp>
        <p:nvSpPr>
          <p:cNvPr id="204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p:spPr>
        <p:txBody>
          <a:bodyPr/>
          <a:lstStyle/>
          <a:p>
            <a:pPr defTabSz="953312"/>
            <a:fld id="{54D2C45B-9DE6-4FC1-8272-7A9A0CC7CA7F}" type="slidenum">
              <a:rPr lang="en-US" smtClean="0"/>
              <a:pPr defTabSz="953312"/>
              <a:t>129</a:t>
            </a:fld>
            <a:endParaRPr lang="en-US" dirty="0" smtClean="0"/>
          </a:p>
        </p:txBody>
      </p:sp>
      <p:sp>
        <p:nvSpPr>
          <p:cNvPr id="205827" name="Rectangle 2"/>
          <p:cNvSpPr>
            <a:spLocks noGrp="1" noRot="1" noChangeAspect="1" noChangeArrowheads="1" noTextEdit="1"/>
          </p:cNvSpPr>
          <p:nvPr>
            <p:ph type="sldImg"/>
          </p:nvPr>
        </p:nvSpPr>
        <p:spPr>
          <a:xfrm>
            <a:off x="2981325" y="549275"/>
            <a:ext cx="3657600" cy="2743200"/>
          </a:xfrm>
          <a:ln/>
        </p:spPr>
      </p:sp>
      <p:sp>
        <p:nvSpPr>
          <p:cNvPr id="2058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p:spPr>
        <p:txBody>
          <a:bodyPr/>
          <a:lstStyle/>
          <a:p>
            <a:pPr defTabSz="953312"/>
            <a:fld id="{68350351-2D85-441A-91D4-D4676FC9217C}" type="slidenum">
              <a:rPr lang="en-US" smtClean="0"/>
              <a:pPr defTabSz="953312"/>
              <a:t>130</a:t>
            </a:fld>
            <a:endParaRPr lang="en-US" dirty="0" smtClean="0"/>
          </a:p>
        </p:txBody>
      </p:sp>
      <p:sp>
        <p:nvSpPr>
          <p:cNvPr id="206851" name="Rectangle 2"/>
          <p:cNvSpPr>
            <a:spLocks noGrp="1" noRot="1" noChangeAspect="1" noChangeArrowheads="1" noTextEdit="1"/>
          </p:cNvSpPr>
          <p:nvPr>
            <p:ph type="sldImg"/>
          </p:nvPr>
        </p:nvSpPr>
        <p:spPr>
          <a:xfrm>
            <a:off x="2981325" y="549275"/>
            <a:ext cx="3657600" cy="2743200"/>
          </a:xfrm>
          <a:ln/>
        </p:spPr>
      </p:sp>
      <p:sp>
        <p:nvSpPr>
          <p:cNvPr id="206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p:spPr>
        <p:txBody>
          <a:bodyPr/>
          <a:lstStyle/>
          <a:p>
            <a:pPr defTabSz="953312"/>
            <a:fld id="{9B5B2715-84E7-40F8-BE68-745CA18B1E5E}" type="slidenum">
              <a:rPr lang="en-US" smtClean="0"/>
              <a:pPr defTabSz="953312"/>
              <a:t>131</a:t>
            </a:fld>
            <a:endParaRPr lang="en-US" dirty="0" smtClean="0"/>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p>
            <a:pPr defTabSz="953312"/>
            <a:fld id="{14ACB888-7C61-48BD-AF51-5C01FFD43F31}" type="slidenum">
              <a:rPr lang="en-US" smtClean="0"/>
              <a:pPr defTabSz="953312"/>
              <a:t>132</a:t>
            </a:fld>
            <a:endParaRPr lang="en-US" dirty="0" smtClean="0"/>
          </a:p>
        </p:txBody>
      </p:sp>
      <p:sp>
        <p:nvSpPr>
          <p:cNvPr id="208899" name="Rectangle 2"/>
          <p:cNvSpPr>
            <a:spLocks noGrp="1" noRot="1" noChangeAspect="1" noChangeArrowheads="1" noTextEdit="1"/>
          </p:cNvSpPr>
          <p:nvPr>
            <p:ph type="sldImg"/>
          </p:nvPr>
        </p:nvSpPr>
        <p:spPr>
          <a:ln/>
        </p:spPr>
      </p:sp>
      <p:sp>
        <p:nvSpPr>
          <p:cNvPr id="2089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7"/>
          <p:cNvSpPr>
            <a:spLocks noGrp="1" noChangeArrowheads="1"/>
          </p:cNvSpPr>
          <p:nvPr>
            <p:ph type="sldNum" sz="quarter" idx="5"/>
          </p:nvPr>
        </p:nvSpPr>
        <p:spPr>
          <a:noFill/>
        </p:spPr>
        <p:txBody>
          <a:bodyPr/>
          <a:lstStyle/>
          <a:p>
            <a:pPr defTabSz="953312"/>
            <a:fld id="{B3317B3B-380C-4D49-8F0E-6EED3B04FBCF}" type="slidenum">
              <a:rPr lang="en-US" smtClean="0"/>
              <a:pPr defTabSz="953312"/>
              <a:t>133</a:t>
            </a:fld>
            <a:endParaRPr lang="en-US" dirty="0" smtClean="0"/>
          </a:p>
        </p:txBody>
      </p:sp>
      <p:sp>
        <p:nvSpPr>
          <p:cNvPr id="209923" name="Rectangle 2"/>
          <p:cNvSpPr>
            <a:spLocks noGrp="1" noRot="1" noChangeAspect="1" noChangeArrowheads="1" noTextEdit="1"/>
          </p:cNvSpPr>
          <p:nvPr>
            <p:ph type="sldImg"/>
          </p:nvPr>
        </p:nvSpPr>
        <p:spPr>
          <a:xfrm>
            <a:off x="2981325" y="549275"/>
            <a:ext cx="3657600" cy="2743200"/>
          </a:xfrm>
          <a:ln/>
        </p:spPr>
      </p:sp>
      <p:sp>
        <p:nvSpPr>
          <p:cNvPr id="2099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a:noFill/>
        </p:spPr>
        <p:txBody>
          <a:bodyPr/>
          <a:lstStyle/>
          <a:p>
            <a:pPr defTabSz="953312"/>
            <a:fld id="{AF67C924-FEC2-4303-AA37-3A9678184D92}" type="slidenum">
              <a:rPr lang="en-US" smtClean="0"/>
              <a:pPr defTabSz="953312"/>
              <a:t>134</a:t>
            </a:fld>
            <a:endParaRPr lang="en-US" dirty="0" smtClean="0"/>
          </a:p>
        </p:txBody>
      </p:sp>
      <p:sp>
        <p:nvSpPr>
          <p:cNvPr id="210947" name="Rectangle 2"/>
          <p:cNvSpPr>
            <a:spLocks noGrp="1" noRot="1" noChangeAspect="1" noChangeArrowheads="1" noTextEdit="1"/>
          </p:cNvSpPr>
          <p:nvPr>
            <p:ph type="sldImg"/>
          </p:nvPr>
        </p:nvSpPr>
        <p:spPr>
          <a:ln/>
        </p:spPr>
      </p:sp>
      <p:sp>
        <p:nvSpPr>
          <p:cNvPr id="210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noFill/>
        </p:spPr>
        <p:txBody>
          <a:bodyPr/>
          <a:lstStyle/>
          <a:p>
            <a:pPr defTabSz="953312"/>
            <a:fld id="{11FE4617-5A98-4838-A32B-25F67F00FE8F}" type="slidenum">
              <a:rPr lang="en-US" smtClean="0"/>
              <a:pPr defTabSz="953312"/>
              <a:t>138</a:t>
            </a:fld>
            <a:endParaRPr lang="en-US" dirty="0" smtClean="0"/>
          </a:p>
        </p:txBody>
      </p:sp>
      <p:sp>
        <p:nvSpPr>
          <p:cNvPr id="211971" name="Rectangle 2"/>
          <p:cNvSpPr>
            <a:spLocks noGrp="1" noRot="1" noChangeAspect="1" noChangeArrowheads="1" noTextEdit="1"/>
          </p:cNvSpPr>
          <p:nvPr>
            <p:ph type="sldImg"/>
          </p:nvPr>
        </p:nvSpPr>
        <p:spPr>
          <a:ln/>
        </p:spPr>
      </p:sp>
      <p:sp>
        <p:nvSpPr>
          <p:cNvPr id="2119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pPr defTabSz="953312"/>
            <a:fld id="{68788745-F314-4CD7-9D7B-8935811E3286}" type="slidenum">
              <a:rPr lang="en-US" smtClean="0"/>
              <a:pPr defTabSz="953312"/>
              <a:t>15</a:t>
            </a:fld>
            <a:endParaRPr lang="en-US" dirty="0" smtClean="0"/>
          </a:p>
        </p:txBody>
      </p:sp>
      <p:sp>
        <p:nvSpPr>
          <p:cNvPr id="131075" name="Rectangle 2"/>
          <p:cNvSpPr>
            <a:spLocks noGrp="1" noRot="1" noChangeAspect="1" noChangeArrowheads="1" noTextEdit="1"/>
          </p:cNvSpPr>
          <p:nvPr>
            <p:ph type="sldImg"/>
          </p:nvPr>
        </p:nvSpPr>
        <p:spPr>
          <a:xfrm>
            <a:off x="2974975" y="549275"/>
            <a:ext cx="3656013" cy="2743200"/>
          </a:xfrm>
          <a:ln/>
        </p:spPr>
      </p:sp>
      <p:sp>
        <p:nvSpPr>
          <p:cNvPr id="131076"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pPr defTabSz="953312"/>
            <a:fld id="{68525220-D2C3-4CF6-B340-C94BCC637969}" type="slidenum">
              <a:rPr lang="en-US" smtClean="0"/>
              <a:pPr defTabSz="953312"/>
              <a:t>16</a:t>
            </a:fld>
            <a:endParaRPr lang="en-US" dirty="0" smtClean="0"/>
          </a:p>
        </p:txBody>
      </p:sp>
      <p:sp>
        <p:nvSpPr>
          <p:cNvPr id="132099" name="Rectangle 2"/>
          <p:cNvSpPr>
            <a:spLocks noGrp="1" noRot="1" noChangeAspect="1" noChangeArrowheads="1" noTextEdit="1"/>
          </p:cNvSpPr>
          <p:nvPr>
            <p:ph type="sldImg"/>
          </p:nvPr>
        </p:nvSpPr>
        <p:spPr>
          <a:xfrm>
            <a:off x="2974975" y="549275"/>
            <a:ext cx="3656013" cy="2743200"/>
          </a:xfrm>
          <a:ln/>
        </p:spPr>
      </p:sp>
      <p:sp>
        <p:nvSpPr>
          <p:cNvPr id="13210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pPr defTabSz="953312"/>
            <a:fld id="{E5344EF6-642F-415D-BB93-7E644BD425F3}" type="slidenum">
              <a:rPr lang="en-US" smtClean="0"/>
              <a:pPr defTabSz="953312"/>
              <a:t>17</a:t>
            </a:fld>
            <a:endParaRPr lang="en-US" dirty="0" smtClean="0"/>
          </a:p>
        </p:txBody>
      </p:sp>
      <p:sp>
        <p:nvSpPr>
          <p:cNvPr id="133123" name="Rectangle 2"/>
          <p:cNvSpPr>
            <a:spLocks noGrp="1" noRot="1" noChangeAspect="1" noChangeArrowheads="1" noTextEdit="1"/>
          </p:cNvSpPr>
          <p:nvPr>
            <p:ph type="sldImg"/>
          </p:nvPr>
        </p:nvSpPr>
        <p:spPr>
          <a:xfrm>
            <a:off x="2974975" y="549275"/>
            <a:ext cx="3656013" cy="2743200"/>
          </a:xfrm>
          <a:ln/>
        </p:spPr>
      </p:sp>
      <p:sp>
        <p:nvSpPr>
          <p:cNvPr id="13312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pPr defTabSz="953312"/>
            <a:fld id="{94FBB2F0-1884-4BF5-A1A8-82A3F708A6B9}" type="slidenum">
              <a:rPr lang="en-US" smtClean="0"/>
              <a:pPr defTabSz="953312"/>
              <a:t>18</a:t>
            </a:fld>
            <a:endParaRPr lang="en-US" dirty="0" smtClean="0"/>
          </a:p>
        </p:txBody>
      </p:sp>
      <p:sp>
        <p:nvSpPr>
          <p:cNvPr id="134147" name="Rectangle 2"/>
          <p:cNvSpPr>
            <a:spLocks noGrp="1" noRot="1" noChangeAspect="1" noChangeArrowheads="1" noTextEdit="1"/>
          </p:cNvSpPr>
          <p:nvPr>
            <p:ph type="sldImg"/>
          </p:nvPr>
        </p:nvSpPr>
        <p:spPr>
          <a:xfrm>
            <a:off x="2974975" y="549275"/>
            <a:ext cx="3656013" cy="2743200"/>
          </a:xfrm>
          <a:ln/>
        </p:spPr>
      </p:sp>
      <p:sp>
        <p:nvSpPr>
          <p:cNvPr id="134148"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pPr defTabSz="953312"/>
            <a:fld id="{33057009-F1CB-466F-ADBC-6F2CC55802B7}" type="slidenum">
              <a:rPr lang="en-US" smtClean="0"/>
              <a:pPr defTabSz="953312"/>
              <a:t>19</a:t>
            </a:fld>
            <a:endParaRPr lang="en-US" dirty="0" smtClean="0"/>
          </a:p>
        </p:txBody>
      </p:sp>
      <p:sp>
        <p:nvSpPr>
          <p:cNvPr id="135171" name="Rectangle 2"/>
          <p:cNvSpPr>
            <a:spLocks noGrp="1" noRot="1" noChangeAspect="1" noChangeArrowheads="1" noTextEdit="1"/>
          </p:cNvSpPr>
          <p:nvPr>
            <p:ph type="sldImg"/>
          </p:nvPr>
        </p:nvSpPr>
        <p:spPr>
          <a:xfrm>
            <a:off x="2974975" y="549275"/>
            <a:ext cx="3656013" cy="2743200"/>
          </a:xfrm>
          <a:ln/>
        </p:spPr>
      </p:sp>
      <p:sp>
        <p:nvSpPr>
          <p:cNvPr id="135172"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pPr defTabSz="953312"/>
            <a:fld id="{464E1D84-71B3-45B5-867E-07C3CB487C5E}" type="slidenum">
              <a:rPr lang="en-US" smtClean="0"/>
              <a:pPr defTabSz="953312"/>
              <a:t>20</a:t>
            </a:fld>
            <a:endParaRPr lang="en-US" dirty="0" smtClean="0"/>
          </a:p>
        </p:txBody>
      </p:sp>
      <p:sp>
        <p:nvSpPr>
          <p:cNvPr id="136195" name="Rectangle 2"/>
          <p:cNvSpPr>
            <a:spLocks noGrp="1" noRot="1" noChangeAspect="1" noChangeArrowheads="1" noTextEdit="1"/>
          </p:cNvSpPr>
          <p:nvPr>
            <p:ph type="sldImg"/>
          </p:nvPr>
        </p:nvSpPr>
        <p:spPr>
          <a:xfrm>
            <a:off x="2974975" y="549275"/>
            <a:ext cx="3656013" cy="2743200"/>
          </a:xfrm>
          <a:ln/>
        </p:spPr>
      </p:sp>
      <p:sp>
        <p:nvSpPr>
          <p:cNvPr id="136196"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pPr defTabSz="953312"/>
            <a:fld id="{DFC4B402-1A69-4C85-8DC2-E7F087332FAE}" type="slidenum">
              <a:rPr lang="en-US" smtClean="0"/>
              <a:pPr defTabSz="953312"/>
              <a:t>21</a:t>
            </a:fld>
            <a:endParaRPr lang="en-US" dirty="0" smtClean="0"/>
          </a:p>
        </p:txBody>
      </p:sp>
      <p:sp>
        <p:nvSpPr>
          <p:cNvPr id="137219" name="Rectangle 2"/>
          <p:cNvSpPr>
            <a:spLocks noGrp="1" noRot="1" noChangeAspect="1" noChangeArrowheads="1" noTextEdit="1"/>
          </p:cNvSpPr>
          <p:nvPr>
            <p:ph type="sldImg"/>
          </p:nvPr>
        </p:nvSpPr>
        <p:spPr>
          <a:xfrm>
            <a:off x="2974975" y="549275"/>
            <a:ext cx="3656013" cy="2743200"/>
          </a:xfrm>
          <a:ln/>
        </p:spPr>
      </p:sp>
      <p:sp>
        <p:nvSpPr>
          <p:cNvPr id="13722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pPr defTabSz="953312"/>
            <a:fld id="{F3E6D155-6508-489A-BB11-6F88ADBB3B38}" type="slidenum">
              <a:rPr lang="en-US" smtClean="0"/>
              <a:pPr defTabSz="953312"/>
              <a:t>2</a:t>
            </a:fld>
            <a:endParaRPr lang="en-US" dirty="0"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pPr defTabSz="953312"/>
            <a:fld id="{6ACBEE6C-20FB-4F08-9299-4AFE114D70FB}" type="slidenum">
              <a:rPr lang="en-US" smtClean="0"/>
              <a:pPr defTabSz="953312"/>
              <a:t>22</a:t>
            </a:fld>
            <a:endParaRPr lang="en-US" dirty="0" smtClean="0"/>
          </a:p>
        </p:txBody>
      </p:sp>
      <p:sp>
        <p:nvSpPr>
          <p:cNvPr id="138243" name="Rectangle 2"/>
          <p:cNvSpPr>
            <a:spLocks noGrp="1" noRot="1" noChangeAspect="1" noChangeArrowheads="1" noTextEdit="1"/>
          </p:cNvSpPr>
          <p:nvPr>
            <p:ph type="sldImg"/>
          </p:nvPr>
        </p:nvSpPr>
        <p:spPr>
          <a:xfrm>
            <a:off x="2974975" y="549275"/>
            <a:ext cx="3656013" cy="2743200"/>
          </a:xfrm>
          <a:ln/>
        </p:spPr>
      </p:sp>
      <p:sp>
        <p:nvSpPr>
          <p:cNvPr id="13824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pPr defTabSz="953312"/>
            <a:fld id="{CD671137-2921-41C9-8C3C-87F400867E30}" type="slidenum">
              <a:rPr lang="en-US" smtClean="0"/>
              <a:pPr defTabSz="953312"/>
              <a:t>23</a:t>
            </a:fld>
            <a:endParaRPr lang="en-US" dirty="0" smtClean="0"/>
          </a:p>
        </p:txBody>
      </p:sp>
      <p:sp>
        <p:nvSpPr>
          <p:cNvPr id="139267" name="Rectangle 2"/>
          <p:cNvSpPr>
            <a:spLocks noGrp="1" noRot="1" noChangeAspect="1" noChangeArrowheads="1" noTextEdit="1"/>
          </p:cNvSpPr>
          <p:nvPr>
            <p:ph type="sldImg"/>
          </p:nvPr>
        </p:nvSpPr>
        <p:spPr>
          <a:xfrm>
            <a:off x="2974975" y="549275"/>
            <a:ext cx="3656013" cy="2743200"/>
          </a:xfrm>
          <a:ln/>
        </p:spPr>
      </p:sp>
      <p:sp>
        <p:nvSpPr>
          <p:cNvPr id="139268"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pPr defTabSz="953312"/>
            <a:fld id="{C401EFDA-355F-4D95-A291-3A5A96DEB2CD}" type="slidenum">
              <a:rPr lang="en-US" smtClean="0"/>
              <a:pPr defTabSz="953312"/>
              <a:t>24</a:t>
            </a:fld>
            <a:endParaRPr lang="en-US" dirty="0" smtClean="0"/>
          </a:p>
        </p:txBody>
      </p:sp>
      <p:sp>
        <p:nvSpPr>
          <p:cNvPr id="140291" name="Rectangle 2"/>
          <p:cNvSpPr>
            <a:spLocks noGrp="1" noRot="1" noChangeAspect="1" noChangeArrowheads="1" noTextEdit="1"/>
          </p:cNvSpPr>
          <p:nvPr>
            <p:ph type="sldImg"/>
          </p:nvPr>
        </p:nvSpPr>
        <p:spPr>
          <a:xfrm>
            <a:off x="2974975" y="549275"/>
            <a:ext cx="3656013" cy="2743200"/>
          </a:xfrm>
          <a:ln/>
        </p:spPr>
      </p:sp>
      <p:sp>
        <p:nvSpPr>
          <p:cNvPr id="140292"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pPr defTabSz="953312"/>
            <a:fld id="{E6A69D7E-3809-4D86-8726-463CC6611030}" type="slidenum">
              <a:rPr lang="en-US" smtClean="0"/>
              <a:pPr defTabSz="953312"/>
              <a:t>25</a:t>
            </a:fld>
            <a:endParaRPr lang="en-US" dirty="0" smtClean="0"/>
          </a:p>
        </p:txBody>
      </p:sp>
      <p:sp>
        <p:nvSpPr>
          <p:cNvPr id="141315" name="Rectangle 2"/>
          <p:cNvSpPr>
            <a:spLocks noGrp="1" noRot="1" noChangeAspect="1" noChangeArrowheads="1" noTextEdit="1"/>
          </p:cNvSpPr>
          <p:nvPr>
            <p:ph type="sldImg"/>
          </p:nvPr>
        </p:nvSpPr>
        <p:spPr>
          <a:xfrm>
            <a:off x="2974975" y="549275"/>
            <a:ext cx="3656013" cy="2743200"/>
          </a:xfrm>
          <a:ln/>
        </p:spPr>
      </p:sp>
      <p:sp>
        <p:nvSpPr>
          <p:cNvPr id="141316"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pPr defTabSz="953312"/>
            <a:fld id="{BE9F738B-438C-49D1-8DFC-99A9746EAE50}" type="slidenum">
              <a:rPr lang="en-US" smtClean="0"/>
              <a:pPr defTabSz="953312"/>
              <a:t>26</a:t>
            </a:fld>
            <a:endParaRPr lang="en-US" dirty="0" smtClean="0"/>
          </a:p>
        </p:txBody>
      </p:sp>
      <p:sp>
        <p:nvSpPr>
          <p:cNvPr id="142339" name="Rectangle 2"/>
          <p:cNvSpPr>
            <a:spLocks noGrp="1" noRot="1" noChangeAspect="1" noChangeArrowheads="1" noTextEdit="1"/>
          </p:cNvSpPr>
          <p:nvPr>
            <p:ph type="sldImg"/>
          </p:nvPr>
        </p:nvSpPr>
        <p:spPr>
          <a:xfrm>
            <a:off x="2974975" y="549275"/>
            <a:ext cx="3656013" cy="2743200"/>
          </a:xfrm>
          <a:ln/>
        </p:spPr>
      </p:sp>
      <p:sp>
        <p:nvSpPr>
          <p:cNvPr id="14234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pPr defTabSz="953312"/>
            <a:fld id="{75FB9E98-3F3D-44BB-940D-BA811A87F847}" type="slidenum">
              <a:rPr lang="en-US" smtClean="0"/>
              <a:pPr defTabSz="953312"/>
              <a:t>27</a:t>
            </a:fld>
            <a:endParaRPr lang="en-US" dirty="0" smtClean="0"/>
          </a:p>
        </p:txBody>
      </p:sp>
      <p:sp>
        <p:nvSpPr>
          <p:cNvPr id="143363" name="Rectangle 2"/>
          <p:cNvSpPr>
            <a:spLocks noGrp="1" noRot="1" noChangeAspect="1" noChangeArrowheads="1" noTextEdit="1"/>
          </p:cNvSpPr>
          <p:nvPr>
            <p:ph type="sldImg"/>
          </p:nvPr>
        </p:nvSpPr>
        <p:spPr>
          <a:xfrm>
            <a:off x="2974975" y="549275"/>
            <a:ext cx="3656013" cy="2743200"/>
          </a:xfrm>
          <a:ln/>
        </p:spPr>
      </p:sp>
      <p:sp>
        <p:nvSpPr>
          <p:cNvPr id="14336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26ACEE-99A5-4B29-A003-FBCE3B8234D3}" type="slidenum">
              <a:rPr lang="en-US"/>
              <a:pPr/>
              <a:t>28</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949A0F-5648-417A-8B32-C19BA3D5F665}" type="slidenum">
              <a:rPr lang="en-US"/>
              <a:pPr/>
              <a:t>29</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F84586-F72B-4AFC-9BA6-EC0731E1899D}" type="slidenum">
              <a:rPr lang="en-US"/>
              <a:pPr/>
              <a:t>30</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6F208-8996-44F8-9EC5-EFCF9E35F380}" type="slidenum">
              <a:rPr lang="en-US"/>
              <a:pPr/>
              <a:t>31</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pPr defTabSz="953312"/>
            <a:fld id="{5DA1786A-8A86-46D8-ABB9-19E6B60C8A4E}" type="slidenum">
              <a:rPr lang="en-US" smtClean="0"/>
              <a:pPr defTabSz="953312"/>
              <a:t>4</a:t>
            </a:fld>
            <a:endParaRPr lang="en-US" dirty="0" smtClean="0"/>
          </a:p>
        </p:txBody>
      </p:sp>
      <p:sp>
        <p:nvSpPr>
          <p:cNvPr id="119811" name="Rectangle 2"/>
          <p:cNvSpPr>
            <a:spLocks noGrp="1" noRot="1" noChangeAspect="1" noChangeArrowheads="1" noTextEdit="1"/>
          </p:cNvSpPr>
          <p:nvPr>
            <p:ph type="sldImg"/>
          </p:nvPr>
        </p:nvSpPr>
        <p:spPr>
          <a:xfrm>
            <a:off x="2974975" y="549275"/>
            <a:ext cx="3656013" cy="2743200"/>
          </a:xfrm>
          <a:ln/>
        </p:spPr>
      </p:sp>
      <p:sp>
        <p:nvSpPr>
          <p:cNvPr id="119812"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6AAB88-BED1-4A77-A9FE-D8D24ABAB0EE}" type="slidenum">
              <a:rPr lang="en-US"/>
              <a:pPr/>
              <a:t>32</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E89D2E-8776-4916-AEC9-ED1EDFC13BB3}" type="slidenum">
              <a:rPr lang="en-US"/>
              <a:pPr/>
              <a:t>33</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F7C8A7-D0C7-4E92-B1CD-1C203C83B95E}" type="slidenum">
              <a:rPr lang="en-US"/>
              <a:pPr/>
              <a:t>34</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169D42-AF3F-4413-B34F-8DEFFA05BF1E}" type="slidenum">
              <a:rPr lang="en-US"/>
              <a:pPr/>
              <a:t>35</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08913E-3F36-4B35-866F-03F407B289B5}" type="slidenum">
              <a:rPr lang="en-US"/>
              <a:pPr/>
              <a:t>36</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AAB8D2-7BE6-47D6-88BA-5934D4979EE6}" type="slidenum">
              <a:rPr lang="en-US"/>
              <a:pPr/>
              <a:t>37</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C7C32-3177-44D4-B6EF-C9CF98267361}" type="slidenum">
              <a:rPr lang="en-US"/>
              <a:pPr/>
              <a:t>38</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AEA15-875C-481B-B14F-DA6687AF00A3}" type="slidenum">
              <a:rPr lang="en-US"/>
              <a:pPr/>
              <a:t>39</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B6179D-2F79-44C6-85F4-2413FDB2D39A}" type="slidenum">
              <a:rPr lang="en-US"/>
              <a:pPr/>
              <a:t>40</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D18323-3B61-4832-B1E0-B33A8B046E04}" type="slidenum">
              <a:rPr lang="en-US"/>
              <a:pPr/>
              <a:t>41</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pPr defTabSz="953312"/>
            <a:fld id="{AB3B4637-419E-40FD-887A-09B10A84D5C5}" type="slidenum">
              <a:rPr lang="en-US" smtClean="0"/>
              <a:pPr defTabSz="953312"/>
              <a:t>5</a:t>
            </a:fld>
            <a:endParaRPr lang="en-US" dirty="0" smtClean="0"/>
          </a:p>
        </p:txBody>
      </p:sp>
      <p:sp>
        <p:nvSpPr>
          <p:cNvPr id="120835" name="Rectangle 2"/>
          <p:cNvSpPr>
            <a:spLocks noGrp="1" noRot="1" noChangeAspect="1" noChangeArrowheads="1" noTextEdit="1"/>
          </p:cNvSpPr>
          <p:nvPr>
            <p:ph type="sldImg"/>
          </p:nvPr>
        </p:nvSpPr>
        <p:spPr>
          <a:xfrm>
            <a:off x="2984500" y="555625"/>
            <a:ext cx="3636963" cy="2728913"/>
          </a:xfrm>
          <a:ln/>
        </p:spPr>
      </p:sp>
      <p:sp>
        <p:nvSpPr>
          <p:cNvPr id="120836" name="Rectangle 3"/>
          <p:cNvSpPr>
            <a:spLocks noGrp="1" noChangeArrowheads="1"/>
          </p:cNvSpPr>
          <p:nvPr>
            <p:ph type="body" idx="1"/>
          </p:nvPr>
        </p:nvSpPr>
        <p:spPr>
          <a:xfrm>
            <a:off x="1261028" y="3475220"/>
            <a:ext cx="7079146" cy="3292840"/>
          </a:xfrm>
          <a:noFill/>
          <a:ln/>
        </p:spPr>
        <p:txBody>
          <a:bodyPr/>
          <a:lstStyle/>
          <a:p>
            <a:pPr eaLnBrk="1" hangingPunct="1"/>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3CE620-B405-4DF6-9E23-FCB597D3E84D}" type="slidenum">
              <a:rPr lang="en-US"/>
              <a:pPr/>
              <a:t>42</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E4D188-DFCD-4962-92A6-E87D403C3BCB}" type="slidenum">
              <a:rPr lang="en-US"/>
              <a:pPr/>
              <a:t>43</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E93D87-3AFD-4766-B0BA-124DBDFC3D93}" type="slidenum">
              <a:rPr lang="en-US"/>
              <a:pPr/>
              <a:t>44</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102AA5-4C51-4499-8DE4-CCCAF82E5FA8}" type="slidenum">
              <a:rPr lang="en-US"/>
              <a:pPr/>
              <a:t>45</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52B07-EAA2-4387-B296-54E9C6D6786F}" type="slidenum">
              <a:rPr lang="en-US"/>
              <a:pPr/>
              <a:t>46</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BF682D-6CAD-4AE8-BC1E-25EEA4EEE11B}" type="slidenum">
              <a:rPr lang="en-US"/>
              <a:pPr/>
              <a:t>47</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0B0DF2-B431-4FFE-A972-A1876D829451}" type="slidenum">
              <a:rPr lang="en-US"/>
              <a:pPr/>
              <a:t>48</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35D9D9-B26E-4631-9F5B-4B1EB3DC0122}" type="slidenum">
              <a:rPr lang="en-US"/>
              <a:pPr/>
              <a:t>49</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5A2FAF-D8E4-488B-8FCB-07F87A5A221C}" type="slidenum">
              <a:rPr lang="en-US"/>
              <a:pPr/>
              <a:t>50</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E4AAB0-2F10-459E-8C0F-92AF18C2F1A9}" type="slidenum">
              <a:rPr lang="en-US"/>
              <a:pPr/>
              <a:t>51</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pPr defTabSz="953312"/>
            <a:fld id="{42DD3221-6A97-44BD-A146-8DDD6A458B09}" type="slidenum">
              <a:rPr lang="en-US" smtClean="0"/>
              <a:pPr defTabSz="953312"/>
              <a:t>6</a:t>
            </a:fld>
            <a:endParaRPr lang="en-US" dirty="0" smtClean="0"/>
          </a:p>
        </p:txBody>
      </p:sp>
      <p:sp>
        <p:nvSpPr>
          <p:cNvPr id="121859" name="Rectangle 2"/>
          <p:cNvSpPr>
            <a:spLocks noGrp="1" noRot="1" noChangeAspect="1" noChangeArrowheads="1" noTextEdit="1"/>
          </p:cNvSpPr>
          <p:nvPr>
            <p:ph type="sldImg"/>
          </p:nvPr>
        </p:nvSpPr>
        <p:spPr>
          <a:xfrm>
            <a:off x="2974975" y="549275"/>
            <a:ext cx="3656013" cy="2743200"/>
          </a:xfrm>
          <a:ln/>
        </p:spPr>
      </p:sp>
      <p:sp>
        <p:nvSpPr>
          <p:cNvPr id="12186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6B7441-515F-4D75-A55B-4E7A9F451FBF}" type="slidenum">
              <a:rPr lang="en-US"/>
              <a:pPr/>
              <a:t>52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8CC73B-70A2-427E-A116-4DDB7887A39F}" type="slidenum">
              <a:rPr lang="en-US"/>
              <a:pPr/>
              <a:t>53</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41D3DB-AC08-48DB-B29B-6705010CB01C}" type="slidenum">
              <a:rPr lang="en-US"/>
              <a:pPr/>
              <a:t>54</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ACA557-45DF-4D65-8925-694C78F0DACC}" type="slidenum">
              <a:rPr lang="en-US"/>
              <a:pPr/>
              <a:t>55</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5A5A29-FFF7-45EC-A0DA-ED0B6129E2F8}" type="slidenum">
              <a:rPr lang="en-US"/>
              <a:pPr/>
              <a:t>56</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ED9CEB-62D5-4F87-ACE8-FEE1112A1782}" type="slidenum">
              <a:rPr lang="en-US"/>
              <a:pPr/>
              <a:t>57</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9D7405-D141-4C11-8CBE-A20B93374D3A}" type="slidenum">
              <a:rPr lang="en-US"/>
              <a:pPr/>
              <a:t>58</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9A87C7-1933-4D90-AC9E-1DCCB7E31DCA}" type="slidenum">
              <a:rPr lang="en-US"/>
              <a:pPr/>
              <a:t>59</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B6287-4B2E-4464-ACF6-8A027D7ED56C}" type="slidenum">
              <a:rPr lang="en-US"/>
              <a:pPr/>
              <a:t>60</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7AAB38-4A0E-4FDF-A086-9ED47F681726}" type="slidenum">
              <a:rPr lang="en-US"/>
              <a:pPr/>
              <a:t>61</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pPr defTabSz="953312"/>
            <a:fld id="{C410FAE1-D26E-4AF0-8EF6-1939D40326E0}" type="slidenum">
              <a:rPr lang="en-US" smtClean="0"/>
              <a:pPr defTabSz="953312"/>
              <a:t>7</a:t>
            </a:fld>
            <a:endParaRPr lang="en-US" dirty="0" smtClean="0"/>
          </a:p>
        </p:txBody>
      </p:sp>
      <p:sp>
        <p:nvSpPr>
          <p:cNvPr id="122883" name="Rectangle 2"/>
          <p:cNvSpPr>
            <a:spLocks noGrp="1" noRot="1" noChangeAspect="1" noChangeArrowheads="1" noTextEdit="1"/>
          </p:cNvSpPr>
          <p:nvPr>
            <p:ph type="sldImg"/>
          </p:nvPr>
        </p:nvSpPr>
        <p:spPr>
          <a:xfrm>
            <a:off x="2974975" y="549275"/>
            <a:ext cx="3656013" cy="2743200"/>
          </a:xfrm>
          <a:ln/>
        </p:spPr>
      </p:sp>
      <p:sp>
        <p:nvSpPr>
          <p:cNvPr id="12288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E9575E-798D-487F-A0DD-E5500AAA265D}" type="slidenum">
              <a:rPr lang="en-US"/>
              <a:pPr/>
              <a:t>62</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E6F4C4-97CE-47FE-AF09-811347C5EF80}" type="slidenum">
              <a:rPr lang="en-US"/>
              <a:pPr/>
              <a:t>63</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E6F4C4-97CE-47FE-AF09-811347C5EF80}" type="slidenum">
              <a:rPr lang="en-US"/>
              <a:pPr/>
              <a:t>64</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pPr defTabSz="953312"/>
            <a:fld id="{7E1998F4-9274-4A0F-9B1D-83D482FD9FD6}" type="slidenum">
              <a:rPr lang="en-US" smtClean="0"/>
              <a:pPr defTabSz="953312"/>
              <a:t>65</a:t>
            </a:fld>
            <a:endParaRPr lang="en-US" dirty="0" smtClean="0"/>
          </a:p>
        </p:txBody>
      </p:sp>
      <p:sp>
        <p:nvSpPr>
          <p:cNvPr id="146435" name="Rectangle 2"/>
          <p:cNvSpPr>
            <a:spLocks noGrp="1" noRot="1" noChangeAspect="1" noChangeArrowheads="1" noTextEdit="1"/>
          </p:cNvSpPr>
          <p:nvPr>
            <p:ph type="sldImg"/>
          </p:nvPr>
        </p:nvSpPr>
        <p:spPr>
          <a:xfrm>
            <a:off x="2974975" y="549275"/>
            <a:ext cx="3656013" cy="2743200"/>
          </a:xfrm>
          <a:ln/>
        </p:spPr>
      </p:sp>
      <p:sp>
        <p:nvSpPr>
          <p:cNvPr id="146436"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pPr defTabSz="953312"/>
            <a:fld id="{DA044287-5C99-46A1-B29A-7E9DDF0A2030}" type="slidenum">
              <a:rPr lang="en-US" smtClean="0"/>
              <a:pPr defTabSz="953312"/>
              <a:t>66</a:t>
            </a:fld>
            <a:endParaRPr lang="en-US" dirty="0" smtClean="0"/>
          </a:p>
        </p:txBody>
      </p:sp>
      <p:sp>
        <p:nvSpPr>
          <p:cNvPr id="147459" name="Rectangle 2"/>
          <p:cNvSpPr>
            <a:spLocks noGrp="1" noRot="1" noChangeAspect="1" noChangeArrowheads="1" noTextEdit="1"/>
          </p:cNvSpPr>
          <p:nvPr>
            <p:ph type="sldImg"/>
          </p:nvPr>
        </p:nvSpPr>
        <p:spPr>
          <a:xfrm>
            <a:off x="2974975" y="549275"/>
            <a:ext cx="3656013" cy="2743200"/>
          </a:xfrm>
          <a:ln/>
        </p:spPr>
      </p:sp>
      <p:sp>
        <p:nvSpPr>
          <p:cNvPr id="14746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pPr defTabSz="953312"/>
            <a:fld id="{3654329B-2557-46CF-8042-9352992502D1}" type="slidenum">
              <a:rPr lang="en-US" smtClean="0"/>
              <a:pPr defTabSz="953312"/>
              <a:t>67</a:t>
            </a:fld>
            <a:endParaRPr lang="en-US" dirty="0"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pPr defTabSz="953312"/>
            <a:fld id="{B0651998-2AA0-45D7-A709-67DCE5FBADE9}" type="slidenum">
              <a:rPr lang="en-US" smtClean="0"/>
              <a:pPr defTabSz="953312"/>
              <a:t>68</a:t>
            </a:fld>
            <a:endParaRPr lang="en-US" dirty="0"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pPr defTabSz="953312"/>
            <a:fld id="{ACD9E950-A259-4EB7-A111-23E117C683BE}" type="slidenum">
              <a:rPr lang="en-US" smtClean="0"/>
              <a:pPr defTabSz="953312"/>
              <a:t>69</a:t>
            </a:fld>
            <a:endParaRPr lang="en-US" dirty="0" smtClean="0"/>
          </a:p>
        </p:txBody>
      </p:sp>
      <p:sp>
        <p:nvSpPr>
          <p:cNvPr id="150531" name="Rectangle 2"/>
          <p:cNvSpPr>
            <a:spLocks noGrp="1" noRot="1" noChangeAspect="1" noChangeArrowheads="1" noTextEdit="1"/>
          </p:cNvSpPr>
          <p:nvPr>
            <p:ph type="sldImg"/>
          </p:nvPr>
        </p:nvSpPr>
        <p:spPr>
          <a:xfrm>
            <a:off x="2981325" y="549275"/>
            <a:ext cx="3657600" cy="2743200"/>
          </a:xfrm>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pPr defTabSz="953312"/>
            <a:fld id="{551462E0-89C8-4A42-99AD-3CFF7077727F}" type="slidenum">
              <a:rPr lang="en-US" smtClean="0"/>
              <a:pPr defTabSz="953312"/>
              <a:t>70</a:t>
            </a:fld>
            <a:endParaRPr lang="en-US" dirty="0"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pPr defTabSz="953312"/>
            <a:fld id="{33E28126-FDF2-47D5-B26B-642E247C5A6E}" type="slidenum">
              <a:rPr lang="en-US" smtClean="0"/>
              <a:pPr defTabSz="953312"/>
              <a:t>71</a:t>
            </a:fld>
            <a:endParaRPr lang="en-US" dirty="0"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pPr defTabSz="953312"/>
            <a:fld id="{850A2F3C-7875-44CF-AA06-B3FA20CC14EF}" type="slidenum">
              <a:rPr lang="en-US" smtClean="0"/>
              <a:pPr defTabSz="953312"/>
              <a:t>8</a:t>
            </a:fld>
            <a:endParaRPr lang="en-US" dirty="0" smtClean="0"/>
          </a:p>
        </p:txBody>
      </p:sp>
      <p:sp>
        <p:nvSpPr>
          <p:cNvPr id="123907" name="Rectangle 2"/>
          <p:cNvSpPr>
            <a:spLocks noGrp="1" noRot="1" noChangeAspect="1" noChangeArrowheads="1" noTextEdit="1"/>
          </p:cNvSpPr>
          <p:nvPr>
            <p:ph type="sldImg"/>
          </p:nvPr>
        </p:nvSpPr>
        <p:spPr>
          <a:xfrm>
            <a:off x="2974975" y="549275"/>
            <a:ext cx="3656013" cy="2743200"/>
          </a:xfrm>
          <a:ln/>
        </p:spPr>
      </p:sp>
      <p:sp>
        <p:nvSpPr>
          <p:cNvPr id="123908"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pPr defTabSz="953312"/>
            <a:fld id="{3EA5C90E-7FED-4BBA-A23D-36698663795C}" type="slidenum">
              <a:rPr lang="en-US" smtClean="0"/>
              <a:pPr defTabSz="953312"/>
              <a:t>72</a:t>
            </a:fld>
            <a:endParaRPr lang="en-US" dirty="0"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pPr defTabSz="953312"/>
            <a:fld id="{6F20C586-EBC8-4442-B8C6-8002916210A3}" type="slidenum">
              <a:rPr lang="en-US" smtClean="0"/>
              <a:pPr defTabSz="953312"/>
              <a:t>73</a:t>
            </a:fld>
            <a:endParaRPr lang="en-US" dirty="0"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pPr defTabSz="953312"/>
            <a:fld id="{675F0C8C-D326-489F-B477-E365C787A4F8}" type="slidenum">
              <a:rPr lang="en-US" smtClean="0"/>
              <a:pPr defTabSz="953312"/>
              <a:t>74</a:t>
            </a:fld>
            <a:endParaRPr lang="en-US" dirty="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pPr defTabSz="953312"/>
            <a:fld id="{3BAAE081-75A1-4A70-A2B1-CA20EF680663}" type="slidenum">
              <a:rPr lang="en-US" smtClean="0"/>
              <a:pPr defTabSz="953312"/>
              <a:t>75</a:t>
            </a:fld>
            <a:endParaRPr lang="en-US" dirty="0"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pPr defTabSz="953312"/>
            <a:fld id="{10E16866-D9D4-4B7F-9599-BF2BCBFE3D4F}" type="slidenum">
              <a:rPr lang="en-US" smtClean="0"/>
              <a:pPr defTabSz="953312"/>
              <a:t>76</a:t>
            </a:fld>
            <a:endParaRPr lang="en-US" dirty="0"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pPr defTabSz="953312"/>
            <a:fld id="{C43852BF-CB79-4483-9891-C3B4D38CD3B6}" type="slidenum">
              <a:rPr lang="en-US" smtClean="0"/>
              <a:pPr defTabSz="953312"/>
              <a:t>77</a:t>
            </a:fld>
            <a:endParaRPr lang="en-US" dirty="0"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pPr defTabSz="953312"/>
            <a:fld id="{A5B4A73C-7897-4BE1-9081-3943C457DD8E}" type="slidenum">
              <a:rPr lang="en-US" smtClean="0"/>
              <a:pPr defTabSz="953312"/>
              <a:t>78</a:t>
            </a:fld>
            <a:endParaRPr lang="en-US" dirty="0"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pPr defTabSz="953312"/>
            <a:fld id="{C022323F-4C3D-43B4-AE65-789F5CA4B4D0}" type="slidenum">
              <a:rPr lang="en-US" smtClean="0"/>
              <a:pPr defTabSz="953312"/>
              <a:t>79</a:t>
            </a:fld>
            <a:endParaRPr lang="en-US" dirty="0"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pPr defTabSz="953312"/>
            <a:fld id="{1A071AA9-13AB-4C13-8731-8E49D3C2182D}" type="slidenum">
              <a:rPr lang="en-US" smtClean="0"/>
              <a:pPr defTabSz="953312"/>
              <a:t>80</a:t>
            </a:fld>
            <a:endParaRPr lang="en-US" dirty="0" smtClean="0"/>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pPr defTabSz="953312"/>
            <a:fld id="{E46F6833-6AAD-4B89-B1C2-4135C65138CC}" type="slidenum">
              <a:rPr lang="en-US" smtClean="0"/>
              <a:pPr defTabSz="953312"/>
              <a:t>81</a:t>
            </a:fld>
            <a:endParaRPr lang="en-US" dirty="0" smtClean="0"/>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pPr defTabSz="953312"/>
            <a:fld id="{516A7142-ACD2-4342-9C26-F829AE48458B}" type="slidenum">
              <a:rPr lang="en-US" smtClean="0"/>
              <a:pPr defTabSz="953312"/>
              <a:t>10</a:t>
            </a:fld>
            <a:endParaRPr lang="en-US" dirty="0" smtClean="0"/>
          </a:p>
        </p:txBody>
      </p:sp>
      <p:sp>
        <p:nvSpPr>
          <p:cNvPr id="125955" name="Rectangle 2"/>
          <p:cNvSpPr>
            <a:spLocks noGrp="1" noRot="1" noChangeAspect="1" noChangeArrowheads="1" noTextEdit="1"/>
          </p:cNvSpPr>
          <p:nvPr>
            <p:ph type="sldImg"/>
          </p:nvPr>
        </p:nvSpPr>
        <p:spPr>
          <a:xfrm>
            <a:off x="2974975" y="549275"/>
            <a:ext cx="3656013" cy="2743200"/>
          </a:xfrm>
          <a:ln/>
        </p:spPr>
      </p:sp>
      <p:sp>
        <p:nvSpPr>
          <p:cNvPr id="125956"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p>
            <a:pPr defTabSz="953312"/>
            <a:fld id="{1925E9BE-9822-4F4F-AB5B-51BB828E37A0}" type="slidenum">
              <a:rPr lang="en-US" smtClean="0"/>
              <a:pPr defTabSz="953312"/>
              <a:t>82</a:t>
            </a:fld>
            <a:endParaRPr lang="en-US" dirty="0" smtClean="0"/>
          </a:p>
        </p:txBody>
      </p:sp>
      <p:sp>
        <p:nvSpPr>
          <p:cNvPr id="163843" name="Rectangle 2"/>
          <p:cNvSpPr>
            <a:spLocks noGrp="1" noRot="1" noChangeAspect="1" noChangeArrowheads="1" noTextEdit="1"/>
          </p:cNvSpPr>
          <p:nvPr>
            <p:ph type="sldImg"/>
          </p:nvPr>
        </p:nvSpPr>
        <p:spPr>
          <a:xfrm>
            <a:off x="2974975" y="549275"/>
            <a:ext cx="3656013" cy="2743200"/>
          </a:xfrm>
          <a:ln/>
        </p:spPr>
      </p:sp>
      <p:sp>
        <p:nvSpPr>
          <p:cNvPr id="163844"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p:spPr>
        <p:txBody>
          <a:bodyPr/>
          <a:lstStyle/>
          <a:p>
            <a:pPr defTabSz="953312"/>
            <a:fld id="{BAF9EA6E-4C4E-4E85-A386-5FDFCA0AD3F8}" type="slidenum">
              <a:rPr lang="en-US" smtClean="0"/>
              <a:pPr defTabSz="953312"/>
              <a:t>83</a:t>
            </a:fld>
            <a:endParaRPr lang="en-US" dirty="0" smtClean="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p>
            <a:pPr defTabSz="953312"/>
            <a:fld id="{0EEFCD9C-2808-49E8-9455-B72BF20A4307}" type="slidenum">
              <a:rPr lang="en-US" smtClean="0"/>
              <a:pPr defTabSz="953312"/>
              <a:t>84</a:t>
            </a:fld>
            <a:endParaRPr lang="en-US" dirty="0" smtClean="0"/>
          </a:p>
        </p:txBody>
      </p:sp>
      <p:sp>
        <p:nvSpPr>
          <p:cNvPr id="165891" name="Rectangle 2"/>
          <p:cNvSpPr>
            <a:spLocks noGrp="1" noRot="1" noChangeAspect="1" noChangeArrowheads="1" noTextEdit="1"/>
          </p:cNvSpPr>
          <p:nvPr>
            <p:ph type="sldImg"/>
          </p:nvPr>
        </p:nvSpPr>
        <p:spPr>
          <a:xfrm>
            <a:off x="2974975" y="549275"/>
            <a:ext cx="3656013" cy="2743200"/>
          </a:xfrm>
          <a:ln/>
        </p:spPr>
      </p:sp>
      <p:sp>
        <p:nvSpPr>
          <p:cNvPr id="165892"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p:spPr>
        <p:txBody>
          <a:bodyPr/>
          <a:lstStyle/>
          <a:p>
            <a:pPr defTabSz="953312"/>
            <a:fld id="{80322EE5-ED32-426A-8023-F1A418FA974B}" type="slidenum">
              <a:rPr lang="en-US" smtClean="0"/>
              <a:pPr defTabSz="953312"/>
              <a:t>85</a:t>
            </a:fld>
            <a:endParaRPr lang="en-US" dirty="0" smtClean="0"/>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p:spPr>
        <p:txBody>
          <a:bodyPr/>
          <a:lstStyle/>
          <a:p>
            <a:pPr defTabSz="953312"/>
            <a:fld id="{868DB6FD-346A-4DA9-B8AF-BB40D4970A71}" type="slidenum">
              <a:rPr lang="en-US" smtClean="0"/>
              <a:pPr defTabSz="953312"/>
              <a:t>86</a:t>
            </a:fld>
            <a:endParaRPr lang="en-US" dirty="0" smtClean="0"/>
          </a:p>
        </p:txBody>
      </p:sp>
      <p:sp>
        <p:nvSpPr>
          <p:cNvPr id="167939" name="Rectangle 2"/>
          <p:cNvSpPr>
            <a:spLocks noGrp="1" noRot="1" noChangeAspect="1" noChangeArrowheads="1" noTextEdit="1"/>
          </p:cNvSpPr>
          <p:nvPr>
            <p:ph type="sldImg"/>
          </p:nvPr>
        </p:nvSpPr>
        <p:spPr>
          <a:xfrm>
            <a:off x="2974975" y="549275"/>
            <a:ext cx="3656013" cy="2743200"/>
          </a:xfrm>
          <a:ln/>
        </p:spPr>
      </p:sp>
      <p:sp>
        <p:nvSpPr>
          <p:cNvPr id="167940"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a:noFill/>
        </p:spPr>
        <p:txBody>
          <a:bodyPr/>
          <a:lstStyle/>
          <a:p>
            <a:pPr defTabSz="953312"/>
            <a:fld id="{7CD994E6-EFD5-47E3-95FB-4EC8FDBC6021}" type="slidenum">
              <a:rPr lang="en-US" smtClean="0"/>
              <a:pPr defTabSz="953312"/>
              <a:t>87</a:t>
            </a:fld>
            <a:endParaRPr lang="en-US" dirty="0" smtClean="0"/>
          </a:p>
        </p:txBody>
      </p:sp>
      <p:sp>
        <p:nvSpPr>
          <p:cNvPr id="168963" name="Rectangle 2"/>
          <p:cNvSpPr>
            <a:spLocks noGrp="1" noRot="1" noChangeAspect="1" noChangeArrowheads="1" noTextEdit="1"/>
          </p:cNvSpPr>
          <p:nvPr>
            <p:ph type="sldImg"/>
          </p:nvPr>
        </p:nvSpPr>
        <p:spPr>
          <a:ln/>
        </p:spPr>
      </p:sp>
      <p:sp>
        <p:nvSpPr>
          <p:cNvPr id="168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p:spPr>
        <p:txBody>
          <a:bodyPr/>
          <a:lstStyle/>
          <a:p>
            <a:pPr defTabSz="953312"/>
            <a:fld id="{F05959D1-6FE4-44DE-8D33-1E41BF8FA901}" type="slidenum">
              <a:rPr lang="en-US" smtClean="0"/>
              <a:pPr defTabSz="953312"/>
              <a:t>88</a:t>
            </a:fld>
            <a:endParaRPr lang="en-US" dirty="0" smtClean="0"/>
          </a:p>
        </p:txBody>
      </p:sp>
      <p:sp>
        <p:nvSpPr>
          <p:cNvPr id="169987" name="Rectangle 2"/>
          <p:cNvSpPr>
            <a:spLocks noGrp="1" noRot="1" noChangeAspect="1" noChangeArrowheads="1" noTextEdit="1"/>
          </p:cNvSpPr>
          <p:nvPr>
            <p:ph type="sldImg"/>
          </p:nvPr>
        </p:nvSpPr>
        <p:spPr>
          <a:xfrm>
            <a:off x="2974975" y="549275"/>
            <a:ext cx="3656013" cy="2743200"/>
          </a:xfrm>
          <a:ln/>
        </p:spPr>
      </p:sp>
      <p:sp>
        <p:nvSpPr>
          <p:cNvPr id="169988" name="Rectangle 3"/>
          <p:cNvSpPr>
            <a:spLocks noGrp="1" noChangeArrowheads="1"/>
          </p:cNvSpPr>
          <p:nvPr>
            <p:ph type="body" idx="1"/>
          </p:nvPr>
        </p:nvSpPr>
        <p:spPr>
          <a:xfrm>
            <a:off x="1280597" y="3475221"/>
            <a:ext cx="7040011" cy="3291591"/>
          </a:xfrm>
          <a:noFill/>
          <a:ln/>
        </p:spPr>
        <p:txBody>
          <a:bodyPr/>
          <a:lstStyle/>
          <a:p>
            <a:pPr eaLnBrk="1" hangingPunct="1"/>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a:spLocks noGrp="1" noChangeArrowheads="1"/>
          </p:cNvSpPr>
          <p:nvPr>
            <p:ph type="sldNum" sz="quarter" idx="5"/>
          </p:nvPr>
        </p:nvSpPr>
        <p:spPr>
          <a:noFill/>
        </p:spPr>
        <p:txBody>
          <a:bodyPr/>
          <a:lstStyle/>
          <a:p>
            <a:pPr defTabSz="953312"/>
            <a:fld id="{B0B61D78-2C60-48D3-B8CB-8CF1180FA9A9}" type="slidenum">
              <a:rPr lang="en-US" smtClean="0"/>
              <a:pPr defTabSz="953312"/>
              <a:t>89</a:t>
            </a:fld>
            <a:endParaRPr lang="en-US" dirty="0" smtClean="0"/>
          </a:p>
        </p:txBody>
      </p:sp>
      <p:sp>
        <p:nvSpPr>
          <p:cNvPr id="171011" name="Rectangle 2"/>
          <p:cNvSpPr>
            <a:spLocks noGrp="1" noRot="1" noChangeAspect="1" noChangeArrowheads="1" noTextEdit="1"/>
          </p:cNvSpPr>
          <p:nvPr>
            <p:ph type="sldImg"/>
          </p:nvPr>
        </p:nvSpPr>
        <p:spPr>
          <a:ln/>
        </p:spPr>
      </p:sp>
      <p:sp>
        <p:nvSpPr>
          <p:cNvPr id="171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p:spPr>
        <p:txBody>
          <a:bodyPr/>
          <a:lstStyle/>
          <a:p>
            <a:pPr defTabSz="953312"/>
            <a:fld id="{826D6E0B-5BC2-4542-A6F7-6B91F9900F11}" type="slidenum">
              <a:rPr lang="en-US" smtClean="0"/>
              <a:pPr defTabSz="953312"/>
              <a:t>90</a:t>
            </a:fld>
            <a:endParaRPr lang="en-US" dirty="0" smtClean="0"/>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p:spPr>
        <p:txBody>
          <a:bodyPr/>
          <a:lstStyle/>
          <a:p>
            <a:pPr defTabSz="953312"/>
            <a:fld id="{1106881C-4795-4B4F-AFE3-F13700B45049}" type="slidenum">
              <a:rPr lang="en-US" smtClean="0"/>
              <a:pPr defTabSz="953312"/>
              <a:t>91</a:t>
            </a:fld>
            <a:endParaRPr lang="en-US" dirty="0" smtClean="0"/>
          </a:p>
        </p:txBody>
      </p:sp>
      <p:sp>
        <p:nvSpPr>
          <p:cNvPr id="173059" name="Rectangle 2"/>
          <p:cNvSpPr>
            <a:spLocks noGrp="1" noRot="1" noChangeAspect="1" noChangeArrowheads="1" noTextEdit="1"/>
          </p:cNvSpPr>
          <p:nvPr>
            <p:ph type="sldImg"/>
          </p:nvPr>
        </p:nvSpPr>
        <p:spPr>
          <a:xfrm>
            <a:off x="2981325" y="549275"/>
            <a:ext cx="3657600" cy="2743200"/>
          </a:xfrm>
          <a:ln/>
        </p:spPr>
      </p:sp>
      <p:sp>
        <p:nvSpPr>
          <p:cNvPr id="173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pPr defTabSz="953312"/>
            <a:fld id="{AF99FBA3-BE99-4551-A49F-C99DEF9E627D}" type="slidenum">
              <a:rPr lang="en-US" smtClean="0"/>
              <a:pPr defTabSz="953312"/>
              <a:t>11</a:t>
            </a:fld>
            <a:endParaRPr lang="en-US" dirty="0" smtClean="0"/>
          </a:p>
        </p:txBody>
      </p:sp>
      <p:sp>
        <p:nvSpPr>
          <p:cNvPr id="126979" name="Rectangle 2"/>
          <p:cNvSpPr>
            <a:spLocks noGrp="1" noRot="1" noChangeAspect="1" noChangeArrowheads="1" noTextEdit="1"/>
          </p:cNvSpPr>
          <p:nvPr>
            <p:ph type="sldImg"/>
          </p:nvPr>
        </p:nvSpPr>
        <p:spPr>
          <a:xfrm>
            <a:off x="2974975" y="549275"/>
            <a:ext cx="3656013" cy="2743200"/>
          </a:xfrm>
          <a:ln/>
        </p:spPr>
      </p:sp>
      <p:sp>
        <p:nvSpPr>
          <p:cNvPr id="126980" name="Rectangle 3"/>
          <p:cNvSpPr>
            <a:spLocks noGrp="1" noChangeArrowheads="1"/>
          </p:cNvSpPr>
          <p:nvPr>
            <p:ph type="body" idx="1"/>
          </p:nvPr>
        </p:nvSpPr>
        <p:spPr>
          <a:xfrm>
            <a:off x="1280597" y="3475221"/>
            <a:ext cx="7040011" cy="3291591"/>
          </a:xfrm>
          <a:noFill/>
          <a:ln/>
        </p:spPr>
        <p:txBody>
          <a:bodyPr/>
          <a:lstStyle/>
          <a:p>
            <a:pPr eaLnBrk="1" hangingPunct="1"/>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pPr defTabSz="953312"/>
            <a:fld id="{77D2D747-E870-4952-B33F-95E72EC41F48}" type="slidenum">
              <a:rPr lang="en-US" smtClean="0"/>
              <a:pPr defTabSz="953312"/>
              <a:t>92</a:t>
            </a:fld>
            <a:endParaRPr lang="en-US" dirty="0" smtClean="0"/>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pPr defTabSz="953312"/>
            <a:fld id="{6A6A7022-5ED1-4015-9A4E-8F91FE4580F9}" type="slidenum">
              <a:rPr lang="en-US" smtClean="0"/>
              <a:pPr defTabSz="953312"/>
              <a:t>93</a:t>
            </a:fld>
            <a:endParaRPr lang="en-US" dirty="0" smtClean="0"/>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pPr defTabSz="953312"/>
            <a:fld id="{D17BFC9F-2CF4-43EF-80B3-78FE666F6C24}" type="slidenum">
              <a:rPr lang="en-US" smtClean="0"/>
              <a:pPr defTabSz="953312"/>
              <a:t>94</a:t>
            </a:fld>
            <a:endParaRPr lang="en-US" dirty="0" smtClean="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pPr defTabSz="953312"/>
            <a:fld id="{EA49CD8F-82DB-4AF5-B7E5-E22AE523AEBD}" type="slidenum">
              <a:rPr lang="en-US" smtClean="0"/>
              <a:pPr defTabSz="953312"/>
              <a:t>95</a:t>
            </a:fld>
            <a:endParaRPr lang="en-US" dirty="0" smtClean="0"/>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pPr defTabSz="953312"/>
            <a:fld id="{3449AED1-DA11-4AA8-86A7-01BE95007C8D}" type="slidenum">
              <a:rPr lang="en-US" smtClean="0"/>
              <a:pPr defTabSz="953312"/>
              <a:t>98</a:t>
            </a:fld>
            <a:endParaRPr lang="en-US" dirty="0" smtClean="0"/>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pPr defTabSz="953312"/>
            <a:fld id="{F2BE2358-F593-42E1-9CE1-C11939CCC4E8}" type="slidenum">
              <a:rPr lang="en-US" smtClean="0"/>
              <a:pPr defTabSz="953312"/>
              <a:t>99</a:t>
            </a:fld>
            <a:endParaRPr lang="en-US" dirty="0" smtClean="0"/>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pPr defTabSz="953312"/>
            <a:fld id="{15C8574F-668C-443B-AD97-44B0030B8365}" type="slidenum">
              <a:rPr lang="en-US" smtClean="0"/>
              <a:pPr defTabSz="953312"/>
              <a:t>101</a:t>
            </a:fld>
            <a:endParaRPr lang="en-US" dirty="0" smtClean="0"/>
          </a:p>
        </p:txBody>
      </p:sp>
      <p:sp>
        <p:nvSpPr>
          <p:cNvPr id="180227" name="Rectangle 2"/>
          <p:cNvSpPr>
            <a:spLocks noGrp="1" noRot="1" noChangeAspect="1" noChangeArrowheads="1" noTextEdit="1"/>
          </p:cNvSpPr>
          <p:nvPr>
            <p:ph type="sldImg"/>
          </p:nvPr>
        </p:nvSpPr>
        <p:spPr>
          <a:ln/>
        </p:spPr>
      </p:sp>
      <p:sp>
        <p:nvSpPr>
          <p:cNvPr id="180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pPr defTabSz="953312"/>
            <a:fld id="{003D77A1-76EB-425E-90B3-CC255CD978ED}" type="slidenum">
              <a:rPr lang="en-US" smtClean="0"/>
              <a:pPr defTabSz="953312"/>
              <a:t>102</a:t>
            </a:fld>
            <a:endParaRPr lang="en-US" dirty="0" smtClean="0"/>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pPr defTabSz="953312"/>
            <a:fld id="{949D2FFD-2278-4723-8583-09062446B482}" type="slidenum">
              <a:rPr lang="en-US" smtClean="0"/>
              <a:pPr defTabSz="953312"/>
              <a:t>103</a:t>
            </a:fld>
            <a:endParaRPr lang="en-US" dirty="0" smtClean="0"/>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pPr defTabSz="953312"/>
            <a:fld id="{3384F1EE-E300-416C-BAC1-029224591E19}" type="slidenum">
              <a:rPr lang="en-US" smtClean="0"/>
              <a:pPr defTabSz="953312"/>
              <a:t>104</a:t>
            </a:fld>
            <a:endParaRPr lang="en-US" dirty="0" smtClean="0"/>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EC5C1CD5-25B0-4FFE-A000-8F06DFAA795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BE9C58F-CD5F-4498-9C51-650060B6051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4712268-886C-45F3-9FDF-1BF64EC8F66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normAutofit/>
          </a:bodyPr>
          <a:lstStyle/>
          <a:p>
            <a:pPr lvl="0"/>
            <a:endParaRPr lang="en-US" noProof="0"/>
          </a:p>
        </p:txBody>
      </p:sp>
      <p:sp>
        <p:nvSpPr>
          <p:cNvPr id="4" name="Date Placeholder 3"/>
          <p:cNvSpPr>
            <a:spLocks noGrp="1"/>
          </p:cNvSpPr>
          <p:nvPr>
            <p:ph type="dt" sz="half" idx="10"/>
          </p:nvPr>
        </p:nvSpPr>
        <p:spPr>
          <a:xfrm>
            <a:off x="685800" y="6283325"/>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83325"/>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83325"/>
            <a:ext cx="1905000" cy="457200"/>
          </a:xfrm>
        </p:spPr>
        <p:txBody>
          <a:bodyPr/>
          <a:lstStyle>
            <a:lvl1pPr>
              <a:defRPr/>
            </a:lvl1pPr>
          </a:lstStyle>
          <a:p>
            <a:pPr>
              <a:defRPr/>
            </a:pPr>
            <a:fld id="{81F9C4E1-9647-4610-8ACC-31360D8CD87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3810000" cy="4114800"/>
          </a:xfrm>
        </p:spPr>
        <p:txBody>
          <a:bodyPr>
            <a:normAutofit/>
          </a:bodyPr>
          <a:lstStyle/>
          <a:p>
            <a:pPr lvl="0"/>
            <a:endParaRPr lang="en-US" noProof="0"/>
          </a:p>
        </p:txBody>
      </p:sp>
      <p:sp>
        <p:nvSpPr>
          <p:cNvPr id="5" name="Date Placeholder 4"/>
          <p:cNvSpPr>
            <a:spLocks noGrp="1"/>
          </p:cNvSpPr>
          <p:nvPr>
            <p:ph type="dt" sz="half" idx="10"/>
          </p:nvPr>
        </p:nvSpPr>
        <p:spPr>
          <a:xfrm>
            <a:off x="685800" y="6283325"/>
            <a:ext cx="1905000" cy="45720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83325"/>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83325"/>
            <a:ext cx="1905000" cy="457200"/>
          </a:xfrm>
        </p:spPr>
        <p:txBody>
          <a:bodyPr/>
          <a:lstStyle>
            <a:lvl1pPr>
              <a:defRPr/>
            </a:lvl1pPr>
          </a:lstStyle>
          <a:p>
            <a:pPr>
              <a:defRPr/>
            </a:pPr>
            <a:fld id="{DF4A8BE8-563F-4BDC-BB42-F4E982D728F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normAutofit/>
          </a:bodyPr>
          <a:lstStyle/>
          <a:p>
            <a:pPr lvl="0"/>
            <a:endParaRPr lang="en-US" noProof="0"/>
          </a:p>
        </p:txBody>
      </p:sp>
      <p:sp>
        <p:nvSpPr>
          <p:cNvPr id="4" name="Date Placeholder 3"/>
          <p:cNvSpPr>
            <a:spLocks noGrp="1"/>
          </p:cNvSpPr>
          <p:nvPr>
            <p:ph type="dt" sz="half" idx="10"/>
          </p:nvPr>
        </p:nvSpPr>
        <p:spPr>
          <a:xfrm>
            <a:off x="685800" y="6283325"/>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83325"/>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83325"/>
            <a:ext cx="1905000" cy="457200"/>
          </a:xfrm>
        </p:spPr>
        <p:txBody>
          <a:bodyPr/>
          <a:lstStyle>
            <a:lvl1pPr>
              <a:defRPr/>
            </a:lvl1pPr>
          </a:lstStyle>
          <a:p>
            <a:pPr>
              <a:defRPr/>
            </a:pPr>
            <a:fld id="{18945147-8C0A-4AEF-BC54-D72216DD2439}"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741613" y="762000"/>
            <a:ext cx="5484812" cy="9144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2741613" y="1828800"/>
            <a:ext cx="5484812" cy="3886200"/>
          </a:xfrm>
        </p:spPr>
        <p:txBody>
          <a:bodyPr/>
          <a:lstStyle/>
          <a:p>
            <a:endParaRPr lang="en-US"/>
          </a:p>
        </p:txBody>
      </p:sp>
      <p:sp>
        <p:nvSpPr>
          <p:cNvPr id="4" name="Date Placeholder 3"/>
          <p:cNvSpPr>
            <a:spLocks noGrp="1"/>
          </p:cNvSpPr>
          <p:nvPr>
            <p:ph type="dt" sz="half" idx="10"/>
          </p:nvPr>
        </p:nvSpPr>
        <p:spPr>
          <a:xfrm>
            <a:off x="914400" y="5886450"/>
            <a:ext cx="1752600" cy="381000"/>
          </a:xfrm>
        </p:spPr>
        <p:txBody>
          <a:bodyPr/>
          <a:lstStyle>
            <a:lvl1pPr>
              <a:defRPr/>
            </a:lvl1pPr>
          </a:lstStyle>
          <a:p>
            <a:endParaRPr lang="en-US"/>
          </a:p>
        </p:txBody>
      </p:sp>
      <p:sp>
        <p:nvSpPr>
          <p:cNvPr id="5" name="Footer Placeholder 4"/>
          <p:cNvSpPr>
            <a:spLocks noGrp="1"/>
          </p:cNvSpPr>
          <p:nvPr>
            <p:ph type="ftr" sz="quarter" idx="11"/>
          </p:nvPr>
        </p:nvSpPr>
        <p:spPr>
          <a:xfrm>
            <a:off x="3124200" y="5886450"/>
            <a:ext cx="2895600" cy="381000"/>
          </a:xfrm>
        </p:spPr>
        <p:txBody>
          <a:bodyPr/>
          <a:lstStyle>
            <a:lvl1pPr>
              <a:defRPr/>
            </a:lvl1pPr>
          </a:lstStyle>
          <a:p>
            <a:endParaRPr lang="en-US"/>
          </a:p>
        </p:txBody>
      </p:sp>
      <p:sp>
        <p:nvSpPr>
          <p:cNvPr id="6" name="Slide Number Placeholder 5"/>
          <p:cNvSpPr>
            <a:spLocks noGrp="1"/>
          </p:cNvSpPr>
          <p:nvPr>
            <p:ph type="sldNum" sz="quarter" idx="12"/>
          </p:nvPr>
        </p:nvSpPr>
        <p:spPr>
          <a:xfrm>
            <a:off x="6477000" y="5886450"/>
            <a:ext cx="1752600" cy="381000"/>
          </a:xfrm>
        </p:spPr>
        <p:txBody>
          <a:bodyPr/>
          <a:lstStyle>
            <a:lvl1pPr>
              <a:defRPr/>
            </a:lvl1pPr>
          </a:lstStyle>
          <a:p>
            <a:fld id="{BECFD719-5665-4AF1-A0AA-7A6D649C1F8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52278B7-1B5C-4FF2-9C7B-C319B2048F7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3006794-E348-423F-A29C-87C98F6FCD8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2F66B2F-B077-4752-B16B-F4F5C4DD49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71F73E9-CD1E-4FCD-B732-BEEEA70B991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72089C7-AB66-4460-BF71-6B8E27FCCE0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C8D8CAC-7F4C-4DC9-8139-499730F4A5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DD25E15-43B7-4924-B45E-57B682B61F7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A0DD680-3427-4335-96BD-38A11BC6FAB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7"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5129"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8992DF9A-7D1A-4C47-A7DB-60D3B074369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91" r:id="rId1"/>
    <p:sldLayoutId id="2147483885" r:id="rId2"/>
    <p:sldLayoutId id="2147483892" r:id="rId3"/>
    <p:sldLayoutId id="2147483886" r:id="rId4"/>
    <p:sldLayoutId id="2147483893" r:id="rId5"/>
    <p:sldLayoutId id="2147483887" r:id="rId6"/>
    <p:sldLayoutId id="2147483888" r:id="rId7"/>
    <p:sldLayoutId id="2147483894" r:id="rId8"/>
    <p:sldLayoutId id="2147483895" r:id="rId9"/>
    <p:sldLayoutId id="2147483889" r:id="rId10"/>
    <p:sldLayoutId id="2147483890" r:id="rId11"/>
    <p:sldLayoutId id="2147483896" r:id="rId12"/>
    <p:sldLayoutId id="2147483897" r:id="rId13"/>
    <p:sldLayoutId id="2147483898" r:id="rId14"/>
    <p:sldLayoutId id="2147483899" r:id="rId15"/>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3" Type="http://schemas.openxmlformats.org/officeDocument/2006/relationships/hyperlink" Target="mailto:loan.nguyen@tpfa.state.tx.us" TargetMode="External"/><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4.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10.xml"/><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3" Type="http://schemas.openxmlformats.org/officeDocument/2006/relationships/notesSlide" Target="../notesSlides/notesSlide111.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3" Type="http://schemas.openxmlformats.org/officeDocument/2006/relationships/notesSlide" Target="../notesSlides/notesSlide114.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Microsoft_Word_97_-_2003_Document1.doc"/><Relationship Id="rId4" Type="http://schemas.openxmlformats.org/officeDocument/2006/relationships/oleObject" Target="../embeddings/oleObject2.bin"/></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3" Type="http://schemas.openxmlformats.org/officeDocument/2006/relationships/notesSlide" Target="../notesSlides/notesSlide122.xml"/><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Microsoft_Word_97_-_2003_Document2.doc"/><Relationship Id="rId4" Type="http://schemas.openxmlformats.org/officeDocument/2006/relationships/oleObject" Target="../embeddings/oleObject3.bin"/></Relationships>
</file>

<file path=ppt/slides/_rels/slide131.xml.rels><?xml version="1.0" encoding="UTF-8" standalone="yes"?>
<Relationships xmlns="http://schemas.openxmlformats.org/package/2006/relationships"><Relationship Id="rId8" Type="http://schemas.openxmlformats.org/officeDocument/2006/relationships/oleObject" Target="../embeddings/Microsoft_Word_97_-_2003_Document4.doc"/><Relationship Id="rId3" Type="http://schemas.openxmlformats.org/officeDocument/2006/relationships/notesSlide" Target="../notesSlides/notesSlide123.xml"/><Relationship Id="rId7"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Microsoft_Word_97_-_2003_Document3.doc"/><Relationship Id="rId4" Type="http://schemas.openxmlformats.org/officeDocument/2006/relationships/oleObject" Target="../embeddings/oleObject4.bin"/><Relationship Id="rId9" Type="http://schemas.openxmlformats.org/officeDocument/2006/relationships/image" Target="../media/image11.emf"/></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eco.cpa.state.tx.us/sa/sa_pc.php"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hyperlink" Target="http://www.brb.state.tx.us/bfo/allforms.aspx"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hyperlink" Target="http://www.tpfa.state.tx.us/agreements.aspx" TargetMode="External"/><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40" name="Rectangle 4"/>
          <p:cNvSpPr>
            <a:spLocks noGrp="1" noChangeArrowheads="1"/>
          </p:cNvSpPr>
          <p:nvPr>
            <p:ph type="ctrTitle"/>
          </p:nvPr>
        </p:nvSpPr>
        <p:spPr/>
        <p:txBody>
          <a:bodyPr/>
          <a:lstStyle/>
          <a:p>
            <a:pPr eaLnBrk="1" fontAlgn="auto" hangingPunct="1">
              <a:spcAft>
                <a:spcPts val="0"/>
              </a:spcAft>
              <a:defRPr/>
            </a:pPr>
            <a:r>
              <a:rPr lang="en-US" dirty="0"/>
              <a:t>Texas Public Finance Authority</a:t>
            </a:r>
          </a:p>
        </p:txBody>
      </p:sp>
      <p:sp>
        <p:nvSpPr>
          <p:cNvPr id="14339" name="Rectangle 2"/>
          <p:cNvSpPr>
            <a:spLocks noGrp="1" noChangeArrowheads="1"/>
          </p:cNvSpPr>
          <p:nvPr>
            <p:ph type="subTitle" idx="1"/>
          </p:nvPr>
        </p:nvSpPr>
        <p:spPr>
          <a:xfrm>
            <a:off x="685800" y="3611563"/>
            <a:ext cx="7772400" cy="1200150"/>
          </a:xfrm>
        </p:spPr>
        <p:txBody>
          <a:bodyPr/>
          <a:lstStyle/>
          <a:p>
            <a:pPr marR="0" eaLnBrk="1" hangingPunct="1"/>
            <a:r>
              <a:rPr lang="en-US" smtClean="0"/>
              <a:t>Agency Orientation </a:t>
            </a:r>
          </a:p>
          <a:p>
            <a:pPr marR="0" eaLnBrk="1" hangingPunct="1"/>
            <a:r>
              <a:rPr lang="en-US" smtClean="0"/>
              <a:t>April 2010</a:t>
            </a:r>
          </a:p>
        </p:txBody>
      </p:sp>
      <p:pic>
        <p:nvPicPr>
          <p:cNvPr id="14340" name="Picture 3" descr="S:\Presentations\LBB Training May 9 2008\TPFASeal_transparent_background_gray.gif"/>
          <p:cNvPicPr>
            <a:picLocks noChangeAspect="1" noChangeArrowheads="1"/>
          </p:cNvPicPr>
          <p:nvPr/>
        </p:nvPicPr>
        <p:blipFill>
          <a:blip r:embed="rId3" cstate="print">
            <a:lum bright="46000" contrast="-70000"/>
          </a:blip>
          <a:srcRect/>
          <a:stretch>
            <a:fillRect/>
          </a:stretch>
        </p:blipFill>
        <p:spPr bwMode="auto">
          <a:xfrm>
            <a:off x="3810000" y="152400"/>
            <a:ext cx="15240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ctrTitle"/>
          </p:nvPr>
        </p:nvSpPr>
        <p:spPr>
          <a:xfrm>
            <a:off x="685800" y="1752600"/>
            <a:ext cx="7772400" cy="1600200"/>
          </a:xfrm>
        </p:spPr>
        <p:txBody>
          <a:bodyPr/>
          <a:lstStyle/>
          <a:p>
            <a:pPr marL="1117600" indent="-1117600" eaLnBrk="1" fontAlgn="auto" hangingPunct="1">
              <a:spcAft>
                <a:spcPts val="0"/>
              </a:spcAft>
              <a:defRPr/>
            </a:pPr>
            <a:r>
              <a:rPr lang="en-US" dirty="0" smtClean="0"/>
              <a:t>II. TPFA </a:t>
            </a:r>
            <a:r>
              <a:rPr lang="en-US" dirty="0"/>
              <a:t>Debt Programs</a:t>
            </a:r>
          </a:p>
        </p:txBody>
      </p:sp>
    </p:spTree>
  </p:cSld>
  <p:clrMapOvr>
    <a:masterClrMapping/>
  </p:clrMapOvr>
  <p:transition spd="med">
    <p:cut/>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33400" y="1752600"/>
            <a:ext cx="8153400" cy="1829761"/>
          </a:xfrm>
        </p:spPr>
        <p:txBody>
          <a:bodyPr>
            <a:normAutofit/>
          </a:bodyPr>
          <a:lstStyle/>
          <a:p>
            <a:r>
              <a:rPr lang="en-US" sz="4000" dirty="0" smtClean="0"/>
              <a:t>1. Federal Tax Law Compliance</a:t>
            </a:r>
            <a:br>
              <a:rPr lang="en-US" sz="4000" dirty="0" smtClean="0"/>
            </a:br>
            <a:endParaRPr lang="en-US" sz="4000" dirty="0"/>
          </a:p>
        </p:txBody>
      </p:sp>
      <p:sp>
        <p:nvSpPr>
          <p:cNvPr id="4" name="Slide Number Placeholder 3"/>
          <p:cNvSpPr>
            <a:spLocks noGrp="1"/>
          </p:cNvSpPr>
          <p:nvPr>
            <p:ph type="sldNum" sz="quarter" idx="12"/>
          </p:nvPr>
        </p:nvSpPr>
        <p:spPr>
          <a:xfrm>
            <a:off x="8610600" y="6408738"/>
            <a:ext cx="403225" cy="365125"/>
          </a:xfrm>
        </p:spPr>
        <p:txBody>
          <a:bodyPr/>
          <a:lstStyle/>
          <a:p>
            <a:pPr>
              <a:defRPr/>
            </a:pPr>
            <a:fld id="{152278B7-1B5C-4FF2-9C7B-C319B2048F76}" type="slidenum">
              <a:rPr lang="en-US" smtClean="0"/>
              <a:pPr>
                <a:defRPr/>
              </a:pPr>
              <a:t>100</a:t>
            </a:fld>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a:xfrm>
            <a:off x="609600" y="1981200"/>
            <a:ext cx="7924800" cy="4114800"/>
          </a:xfrm>
        </p:spPr>
        <p:txBody>
          <a:bodyPr>
            <a:normAutofit fontScale="92500" lnSpcReduction="10000"/>
          </a:bodyPr>
          <a:lstStyle/>
          <a:p>
            <a:pPr marL="365760" indent="-365760" eaLnBrk="1" fontAlgn="auto" hangingPunct="1">
              <a:spcAft>
                <a:spcPts val="0"/>
              </a:spcAft>
              <a:buFont typeface="Wingdings 3"/>
              <a:buChar char=""/>
              <a:defRPr/>
            </a:pPr>
            <a:r>
              <a:rPr lang="en-US" sz="2800" dirty="0"/>
              <a:t>Proceeds may be spent only for “governmental purposes” (i.e., </a:t>
            </a:r>
            <a:r>
              <a:rPr lang="en-US" sz="2800" dirty="0" smtClean="0"/>
              <a:t>a </a:t>
            </a:r>
            <a:r>
              <a:rPr lang="en-US" sz="2800" dirty="0"/>
              <a:t>purpose authorized by the Legislature)</a:t>
            </a:r>
          </a:p>
          <a:p>
            <a:pPr marL="365760" indent="-365760" eaLnBrk="1" fontAlgn="auto" hangingPunct="1">
              <a:spcAft>
                <a:spcPts val="0"/>
              </a:spcAft>
              <a:buFont typeface="Wingdings 3"/>
              <a:buChar char=""/>
              <a:defRPr/>
            </a:pPr>
            <a:r>
              <a:rPr lang="en-US" sz="2800" dirty="0"/>
              <a:t>General rule for </a:t>
            </a:r>
            <a:r>
              <a:rPr lang="en-US" sz="2800" dirty="0" smtClean="0"/>
              <a:t>tax-exempt </a:t>
            </a:r>
            <a:r>
              <a:rPr lang="en-US" sz="2800" dirty="0"/>
              <a:t>Bonds and CP: At least 90% of the proceeds must be used by State or Local Government</a:t>
            </a:r>
          </a:p>
          <a:p>
            <a:pPr marL="365760" indent="-365760" eaLnBrk="1" fontAlgn="auto" hangingPunct="1">
              <a:spcAft>
                <a:spcPts val="0"/>
              </a:spcAft>
              <a:buFont typeface="Wingdings 3"/>
              <a:buChar char=""/>
              <a:defRPr/>
            </a:pPr>
            <a:r>
              <a:rPr lang="en-US" sz="2800" dirty="0"/>
              <a:t>Change in use (use or ownership of the facility by an entity other than state or local government) prior to maturity of the bonds must be approved by </a:t>
            </a:r>
            <a:r>
              <a:rPr lang="en-US" sz="2800" dirty="0" smtClean="0"/>
              <a:t>TPFA, </a:t>
            </a:r>
            <a:r>
              <a:rPr lang="en-US" sz="2800" dirty="0"/>
              <a:t>in advance</a:t>
            </a:r>
          </a:p>
        </p:txBody>
      </p:sp>
      <p:sp>
        <p:nvSpPr>
          <p:cNvPr id="98306" name="Rectangle 2"/>
          <p:cNvSpPr>
            <a:spLocks noGrp="1" noChangeArrowheads="1"/>
          </p:cNvSpPr>
          <p:nvPr>
            <p:ph type="title"/>
          </p:nvPr>
        </p:nvSpPr>
        <p:spPr>
          <a:xfrm>
            <a:off x="228600" y="685800"/>
            <a:ext cx="8686800" cy="990600"/>
          </a:xfrm>
        </p:spPr>
        <p:txBody>
          <a:bodyPr>
            <a:normAutofit fontScale="90000"/>
          </a:bodyPr>
          <a:lstStyle/>
          <a:p>
            <a:pPr eaLnBrk="1" fontAlgn="auto" hangingPunct="1">
              <a:spcAft>
                <a:spcPts val="0"/>
              </a:spcAft>
              <a:defRPr/>
            </a:pPr>
            <a:r>
              <a:rPr lang="en-US" dirty="0" smtClean="0"/>
              <a:t>Tax </a:t>
            </a:r>
            <a:r>
              <a:rPr lang="en-US" dirty="0"/>
              <a:t>Law Compliance</a:t>
            </a:r>
            <a:br>
              <a:rPr lang="en-US" dirty="0"/>
            </a:br>
            <a:r>
              <a:rPr lang="en-US" sz="2700" dirty="0"/>
              <a:t>Use of the Proceeds and Project</a:t>
            </a:r>
          </a:p>
        </p:txBody>
      </p:sp>
      <p:sp>
        <p:nvSpPr>
          <p:cNvPr id="79876"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0742E74A-C73F-41CE-B1B0-A90433AFBDCB}" type="slidenum">
              <a:rPr lang="en-US" smtClean="0"/>
              <a:pPr/>
              <a:t>101</a:t>
            </a:fld>
            <a:endParaRPr lang="en-US" dirty="0" smtClean="0"/>
          </a:p>
        </p:txBody>
      </p:sp>
      <p:sp>
        <p:nvSpPr>
          <p:cNvPr id="6" name="TextBox 5"/>
          <p:cNvSpPr txBox="1"/>
          <p:nvPr/>
        </p:nvSpPr>
        <p:spPr>
          <a:xfrm>
            <a:off x="4114800" y="6096000"/>
            <a:ext cx="4114800" cy="461665"/>
          </a:xfrm>
          <a:prstGeom prst="rect">
            <a:avLst/>
          </a:prstGeom>
          <a:noFill/>
        </p:spPr>
        <p:txBody>
          <a:bodyPr wrap="square" rtlCol="0">
            <a:spAutoFit/>
          </a:bodyPr>
          <a:lstStyle/>
          <a:p>
            <a:r>
              <a:rPr lang="en-US" dirty="0" smtClean="0"/>
              <a:t>See private activity use handout</a:t>
            </a:r>
            <a:endParaRPr 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idx="1"/>
          </p:nvPr>
        </p:nvSpPr>
        <p:spPr>
          <a:xfrm>
            <a:off x="457200" y="1676400"/>
            <a:ext cx="8229600" cy="4525963"/>
          </a:xfrm>
        </p:spPr>
        <p:txBody>
          <a:bodyPr/>
          <a:lstStyle/>
          <a:p>
            <a:pPr indent="-365760" eaLnBrk="1" hangingPunct="1">
              <a:lnSpc>
                <a:spcPct val="90000"/>
              </a:lnSpc>
            </a:pPr>
            <a:r>
              <a:rPr lang="en-US" sz="2800" dirty="0" smtClean="0"/>
              <a:t>Tax exempt bond proceeds may be used only for tax-exempt purposes.</a:t>
            </a:r>
          </a:p>
          <a:p>
            <a:pPr indent="-365760" eaLnBrk="1" hangingPunct="1">
              <a:lnSpc>
                <a:spcPct val="90000"/>
              </a:lnSpc>
            </a:pPr>
            <a:r>
              <a:rPr lang="en-US" sz="2800" dirty="0" smtClean="0"/>
              <a:t>“Use of Project” equals “use of proceeds”</a:t>
            </a:r>
          </a:p>
          <a:p>
            <a:pPr indent="-365760" eaLnBrk="1" hangingPunct="1">
              <a:lnSpc>
                <a:spcPct val="90000"/>
              </a:lnSpc>
            </a:pPr>
            <a:r>
              <a:rPr lang="en-US" sz="2800" dirty="0" smtClean="0"/>
              <a:t>“Change of Use” may mean and include use of the project by non-governmental entity either on an on-going basis or by disposition of project</a:t>
            </a:r>
          </a:p>
          <a:p>
            <a:pPr indent="-365760" eaLnBrk="1" hangingPunct="1">
              <a:lnSpc>
                <a:spcPct val="90000"/>
              </a:lnSpc>
            </a:pPr>
            <a:r>
              <a:rPr lang="en-US" sz="2800" dirty="0" smtClean="0"/>
              <a:t>Rules and requirements for continued administration are the provisions in each Financing Agreement, and each Lease Agreement.</a:t>
            </a:r>
          </a:p>
        </p:txBody>
      </p:sp>
      <p:sp>
        <p:nvSpPr>
          <p:cNvPr id="536578" name="Rectangle 2"/>
          <p:cNvSpPr>
            <a:spLocks noGrp="1" noChangeArrowheads="1"/>
          </p:cNvSpPr>
          <p:nvPr>
            <p:ph type="title"/>
          </p:nvPr>
        </p:nvSpPr>
        <p:spPr>
          <a:xfrm>
            <a:off x="228600" y="609600"/>
            <a:ext cx="8686800" cy="990600"/>
          </a:xfrm>
        </p:spPr>
        <p:txBody>
          <a:bodyPr>
            <a:normAutofit fontScale="90000"/>
          </a:bodyPr>
          <a:lstStyle/>
          <a:p>
            <a:pPr eaLnBrk="1" fontAlgn="auto" hangingPunct="1">
              <a:spcAft>
                <a:spcPts val="0"/>
              </a:spcAft>
              <a:defRPr/>
            </a:pPr>
            <a:r>
              <a:rPr lang="en-US" dirty="0" smtClean="0"/>
              <a:t>Tax </a:t>
            </a:r>
            <a:r>
              <a:rPr lang="en-US" dirty="0"/>
              <a:t>Law Compliance</a:t>
            </a:r>
            <a:br>
              <a:rPr lang="en-US" dirty="0"/>
            </a:br>
            <a:r>
              <a:rPr lang="en-US" sz="2700" dirty="0"/>
              <a:t>Use of the Proceeds and Project</a:t>
            </a:r>
          </a:p>
        </p:txBody>
      </p:sp>
      <p:sp>
        <p:nvSpPr>
          <p:cNvPr id="80900"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29DF656F-E3EC-4805-A506-6D137B1CF9C9}" type="slidenum">
              <a:rPr lang="en-US" smtClean="0"/>
              <a:pPr/>
              <a:t>102</a:t>
            </a:fld>
            <a:endParaRPr lang="en-US" dirty="0" smtClean="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5" name="Rectangle 3"/>
          <p:cNvSpPr>
            <a:spLocks noGrp="1" noChangeArrowheads="1"/>
          </p:cNvSpPr>
          <p:nvPr>
            <p:ph idx="1"/>
          </p:nvPr>
        </p:nvSpPr>
        <p:spPr>
          <a:xfrm>
            <a:off x="457200" y="1752600"/>
            <a:ext cx="8229600" cy="4525963"/>
          </a:xfrm>
        </p:spPr>
        <p:txBody>
          <a:bodyPr>
            <a:normAutofit/>
          </a:bodyPr>
          <a:lstStyle/>
          <a:p>
            <a:pPr marL="365760" indent="-365760" eaLnBrk="1" fontAlgn="auto" hangingPunct="1">
              <a:lnSpc>
                <a:spcPct val="80000"/>
              </a:lnSpc>
              <a:spcBef>
                <a:spcPct val="50000"/>
              </a:spcBef>
              <a:spcAft>
                <a:spcPts val="0"/>
              </a:spcAft>
              <a:buFont typeface="Wingdings 3"/>
              <a:buChar char=""/>
              <a:defRPr/>
            </a:pPr>
            <a:r>
              <a:rPr lang="en-US" sz="2400" dirty="0"/>
              <a:t>If an asset financed with bond proceeds is sold or disposed of prior to the retirement of the debt, federal tax law requires the proceeds of the sale to be used to </a:t>
            </a:r>
            <a:r>
              <a:rPr lang="en-US" sz="2400" u="sng" dirty="0"/>
              <a:t>acquire a substitute facility or retire the debt</a:t>
            </a:r>
            <a:r>
              <a:rPr lang="en-US" sz="2400" dirty="0"/>
              <a:t> </a:t>
            </a:r>
            <a:r>
              <a:rPr lang="en-US" sz="2400" dirty="0" smtClean="0"/>
              <a:t>(contact TPFA early in the process)</a:t>
            </a:r>
            <a:endParaRPr lang="en-US" sz="2400" dirty="0"/>
          </a:p>
          <a:p>
            <a:pPr marL="365760" indent="-365760" eaLnBrk="1" fontAlgn="auto" hangingPunct="1">
              <a:lnSpc>
                <a:spcPct val="80000"/>
              </a:lnSpc>
              <a:spcBef>
                <a:spcPct val="50000"/>
              </a:spcBef>
              <a:spcAft>
                <a:spcPts val="0"/>
              </a:spcAft>
              <a:buFont typeface="Wingdings 3"/>
              <a:buChar char=""/>
              <a:defRPr/>
            </a:pPr>
            <a:r>
              <a:rPr lang="en-US" sz="2400" dirty="0"/>
              <a:t>Requires Client Agency to maintain records showing how proceeds of bonds were spent; i.e., which facility or facilities were financed with each series of Bonds or CP tranche (i.e., fund number). </a:t>
            </a:r>
          </a:p>
          <a:p>
            <a:pPr marL="365760" indent="-365760" eaLnBrk="1" fontAlgn="auto" hangingPunct="1">
              <a:lnSpc>
                <a:spcPct val="80000"/>
              </a:lnSpc>
              <a:spcBef>
                <a:spcPct val="50000"/>
              </a:spcBef>
              <a:spcAft>
                <a:spcPts val="0"/>
              </a:spcAft>
              <a:buFont typeface="Wingdings 3"/>
              <a:buChar char=""/>
              <a:defRPr/>
            </a:pPr>
            <a:r>
              <a:rPr lang="en-US" sz="2400" dirty="0"/>
              <a:t>Under the Financing Agreements and Lease Agreements “Disposition” is “Change of Use.”  Agency is required to obtain </a:t>
            </a:r>
            <a:r>
              <a:rPr lang="en-US" sz="2400" dirty="0" smtClean="0"/>
              <a:t>prior approval </a:t>
            </a:r>
            <a:r>
              <a:rPr lang="en-US" sz="2400" dirty="0"/>
              <a:t>of TPFA.</a:t>
            </a:r>
          </a:p>
        </p:txBody>
      </p:sp>
      <p:sp>
        <p:nvSpPr>
          <p:cNvPr id="504834" name="Rectangle 2"/>
          <p:cNvSpPr>
            <a:spLocks noGrp="1" noChangeArrowheads="1"/>
          </p:cNvSpPr>
          <p:nvPr>
            <p:ph type="title"/>
          </p:nvPr>
        </p:nvSpPr>
        <p:spPr>
          <a:xfrm>
            <a:off x="228600" y="685800"/>
            <a:ext cx="8686800" cy="990600"/>
          </a:xfrm>
        </p:spPr>
        <p:txBody>
          <a:bodyPr>
            <a:normAutofit fontScale="90000"/>
          </a:bodyPr>
          <a:lstStyle/>
          <a:p>
            <a:pPr eaLnBrk="1" fontAlgn="auto" hangingPunct="1">
              <a:spcAft>
                <a:spcPts val="0"/>
              </a:spcAft>
              <a:defRPr/>
            </a:pPr>
            <a:r>
              <a:rPr lang="en-US" dirty="0" smtClean="0"/>
              <a:t>Tax </a:t>
            </a:r>
            <a:r>
              <a:rPr lang="en-US" dirty="0"/>
              <a:t>Law Compliance </a:t>
            </a:r>
            <a:br>
              <a:rPr lang="en-US" dirty="0"/>
            </a:br>
            <a:r>
              <a:rPr lang="en-US" sz="2700" dirty="0"/>
              <a:t>Disposition of the Asset</a:t>
            </a:r>
          </a:p>
        </p:txBody>
      </p:sp>
      <p:sp>
        <p:nvSpPr>
          <p:cNvPr id="81924"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B3F8E3AF-ADD5-41C2-9776-EDBBCC9E8397}" type="slidenum">
              <a:rPr lang="en-US" smtClean="0"/>
              <a:pPr/>
              <a:t>103</a:t>
            </a:fld>
            <a:endParaRPr lang="en-US" dirty="0" smtClean="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idx="1"/>
          </p:nvPr>
        </p:nvSpPr>
        <p:spPr>
          <a:xfrm>
            <a:off x="685800" y="1905000"/>
            <a:ext cx="7772400" cy="3429000"/>
          </a:xfrm>
        </p:spPr>
        <p:txBody>
          <a:bodyPr>
            <a:normAutofit fontScale="92500" lnSpcReduction="20000"/>
          </a:bodyPr>
          <a:lstStyle/>
          <a:p>
            <a:pPr marL="365760" indent="-256032" eaLnBrk="1" fontAlgn="auto" hangingPunct="1">
              <a:lnSpc>
                <a:spcPct val="90000"/>
              </a:lnSpc>
              <a:spcAft>
                <a:spcPts val="0"/>
              </a:spcAft>
              <a:buFont typeface="Wingdings 3"/>
              <a:buChar char=""/>
              <a:defRPr/>
            </a:pPr>
            <a:r>
              <a:rPr lang="en-US" sz="2000" dirty="0"/>
              <a:t>Required by Securities and Exchange Commission Rule</a:t>
            </a:r>
          </a:p>
          <a:p>
            <a:pPr marL="365760" indent="-256032" eaLnBrk="1" fontAlgn="auto" hangingPunct="1">
              <a:lnSpc>
                <a:spcPct val="90000"/>
              </a:lnSpc>
              <a:spcAft>
                <a:spcPts val="0"/>
              </a:spcAft>
              <a:buFont typeface="Wingdings 3"/>
              <a:buChar char=""/>
              <a:defRPr/>
            </a:pPr>
            <a:r>
              <a:rPr lang="en-US" sz="2000" dirty="0"/>
              <a:t>Unless exempt, issuers must file annual operating and financial information</a:t>
            </a:r>
          </a:p>
          <a:p>
            <a:pPr marL="365760" indent="-256032" eaLnBrk="1" fontAlgn="auto" hangingPunct="1">
              <a:lnSpc>
                <a:spcPct val="90000"/>
              </a:lnSpc>
              <a:spcAft>
                <a:spcPts val="0"/>
              </a:spcAft>
              <a:buFont typeface="Wingdings 3"/>
              <a:buChar char=""/>
              <a:defRPr/>
            </a:pPr>
            <a:r>
              <a:rPr lang="en-US" sz="2000" dirty="0"/>
              <a:t>For most TPFA Bonds, Comptroller makes annual and quarterly filings</a:t>
            </a:r>
          </a:p>
          <a:p>
            <a:pPr marL="365760" indent="-256032" eaLnBrk="1" fontAlgn="auto" hangingPunct="1">
              <a:lnSpc>
                <a:spcPct val="90000"/>
              </a:lnSpc>
              <a:spcAft>
                <a:spcPts val="0"/>
              </a:spcAft>
              <a:buFont typeface="Wingdings 3"/>
              <a:buChar char=""/>
              <a:defRPr/>
            </a:pPr>
            <a:r>
              <a:rPr lang="en-US" sz="2000" dirty="0"/>
              <a:t>In addition, TPFA files supplemental annual financial information for: Adjutant General Armory Improvement Revenue Bonds and DSHS (Health Lab Revenue Bonds) and certain “Material Events” such as rating changes, bond redemptions, etc.</a:t>
            </a:r>
          </a:p>
          <a:p>
            <a:pPr marL="365760" indent="-256032" eaLnBrk="1" fontAlgn="auto" hangingPunct="1">
              <a:lnSpc>
                <a:spcPct val="90000"/>
              </a:lnSpc>
              <a:spcAft>
                <a:spcPts val="0"/>
              </a:spcAft>
              <a:buFont typeface="Wingdings 3"/>
              <a:buChar char=""/>
              <a:defRPr/>
            </a:pPr>
            <a:r>
              <a:rPr lang="en-US" sz="2000" dirty="0"/>
              <a:t>Universities (SFA, MSU, TSU) are required to file separately</a:t>
            </a:r>
          </a:p>
          <a:p>
            <a:pPr marL="365760" indent="-256032" eaLnBrk="1" fontAlgn="auto" hangingPunct="1">
              <a:lnSpc>
                <a:spcPct val="90000"/>
              </a:lnSpc>
              <a:spcAft>
                <a:spcPts val="0"/>
              </a:spcAft>
              <a:buFont typeface="Wingdings" pitchFamily="2" charset="2"/>
              <a:buNone/>
              <a:defRPr/>
            </a:pPr>
            <a:endParaRPr lang="en-US" sz="2000" dirty="0"/>
          </a:p>
          <a:p>
            <a:pPr marL="365760" indent="-256032" eaLnBrk="1" fontAlgn="auto" hangingPunct="1">
              <a:lnSpc>
                <a:spcPct val="90000"/>
              </a:lnSpc>
              <a:spcAft>
                <a:spcPts val="0"/>
              </a:spcAft>
              <a:buFont typeface="Wingdings" pitchFamily="2" charset="2"/>
              <a:buNone/>
              <a:defRPr/>
            </a:pPr>
            <a:r>
              <a:rPr lang="en-US" sz="2000" dirty="0"/>
              <a:t>File on-line at </a:t>
            </a:r>
            <a:r>
              <a:rPr lang="en-US" sz="2000" dirty="0" smtClean="0"/>
              <a:t>http://emma.msrb.org</a:t>
            </a:r>
            <a:endParaRPr lang="en-US" sz="2000" dirty="0"/>
          </a:p>
          <a:p>
            <a:pPr marL="365760" indent="-256032" eaLnBrk="1" fontAlgn="auto" hangingPunct="1">
              <a:lnSpc>
                <a:spcPct val="90000"/>
              </a:lnSpc>
              <a:spcAft>
                <a:spcPts val="0"/>
              </a:spcAft>
              <a:buFont typeface="Wingdings" pitchFamily="2" charset="2"/>
              <a:buNone/>
              <a:defRPr/>
            </a:pPr>
            <a:r>
              <a:rPr lang="en-US" sz="2000" dirty="0"/>
              <a:t> </a:t>
            </a:r>
          </a:p>
          <a:p>
            <a:pPr marL="365760" indent="-256032" eaLnBrk="1" fontAlgn="auto" hangingPunct="1">
              <a:lnSpc>
                <a:spcPct val="90000"/>
              </a:lnSpc>
              <a:spcAft>
                <a:spcPts val="0"/>
              </a:spcAft>
              <a:buFont typeface="Wingdings" pitchFamily="2" charset="2"/>
              <a:buNone/>
              <a:defRPr/>
            </a:pPr>
            <a:endParaRPr lang="en-US" sz="2000" dirty="0"/>
          </a:p>
        </p:txBody>
      </p:sp>
      <p:sp>
        <p:nvSpPr>
          <p:cNvPr id="131074" name="Rectangle 2"/>
          <p:cNvSpPr>
            <a:spLocks noGrp="1" noChangeArrowheads="1"/>
          </p:cNvSpPr>
          <p:nvPr>
            <p:ph type="title"/>
          </p:nvPr>
        </p:nvSpPr>
        <p:spPr>
          <a:xfrm>
            <a:off x="304800" y="457200"/>
            <a:ext cx="8382000" cy="1295400"/>
          </a:xfrm>
        </p:spPr>
        <p:txBody>
          <a:bodyPr>
            <a:normAutofit fontScale="90000"/>
          </a:bodyPr>
          <a:lstStyle/>
          <a:p>
            <a:pPr eaLnBrk="1" fontAlgn="auto" hangingPunct="1">
              <a:spcAft>
                <a:spcPts val="0"/>
              </a:spcAft>
              <a:defRPr/>
            </a:pPr>
            <a:r>
              <a:rPr lang="en-US"/>
              <a:t>Continuing Disclosure</a:t>
            </a:r>
            <a:br>
              <a:rPr lang="en-US"/>
            </a:br>
            <a:r>
              <a:rPr lang="en-US" sz="4000"/>
              <a:t>SEC Rule 15(c) 2-12</a:t>
            </a:r>
          </a:p>
        </p:txBody>
      </p:sp>
      <p:sp>
        <p:nvSpPr>
          <p:cNvPr id="82948"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A5D83949-7247-4D90-8715-F64BDAD6D6EE}" type="slidenum">
              <a:rPr lang="en-US" smtClean="0"/>
              <a:pPr/>
              <a:t>104</a:t>
            </a:fld>
            <a:endParaRPr lang="en-US" dirty="0" smtClean="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152400" y="2057400"/>
            <a:ext cx="8839200" cy="1981200"/>
          </a:xfrm>
        </p:spPr>
        <p:txBody>
          <a:bodyPr/>
          <a:lstStyle/>
          <a:p>
            <a:pPr eaLnBrk="1" fontAlgn="auto" hangingPunct="1">
              <a:spcAft>
                <a:spcPts val="0"/>
              </a:spcAft>
              <a:defRPr/>
            </a:pPr>
            <a:r>
              <a:rPr lang="en-US" dirty="0"/>
              <a:t>2. Draw and Spend Bond Proceeds</a:t>
            </a:r>
          </a:p>
        </p:txBody>
      </p:sp>
      <p:sp>
        <p:nvSpPr>
          <p:cNvPr id="83971"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B80C827-8DD4-47CC-A0D2-D819D525E2EB}" type="slidenum">
              <a:rPr lang="en-US" smtClean="0"/>
              <a:pPr/>
              <a:t>105</a:t>
            </a:fld>
            <a:endParaRPr lang="en-US" smtClean="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idx="1"/>
          </p:nvPr>
        </p:nvSpPr>
        <p:spPr>
          <a:xfrm>
            <a:off x="609600" y="1676400"/>
            <a:ext cx="7772400" cy="2514600"/>
          </a:xfrm>
        </p:spPr>
        <p:txBody>
          <a:bodyPr/>
          <a:lstStyle/>
          <a:p>
            <a:pPr indent="-365760" eaLnBrk="1" hangingPunct="1"/>
            <a:r>
              <a:rPr lang="en-US" sz="2400" dirty="0" smtClean="0"/>
              <a:t>Draw - transfer of bond proceeds from TPFA to client agency</a:t>
            </a:r>
          </a:p>
          <a:p>
            <a:pPr indent="-365760" eaLnBrk="1" hangingPunct="1"/>
            <a:r>
              <a:rPr lang="en-US" sz="2400" dirty="0" smtClean="0"/>
              <a:t>Initiated by client agency using the Disbursement Certificate in the Financing Agreement</a:t>
            </a:r>
          </a:p>
          <a:p>
            <a:pPr indent="-365760" eaLnBrk="1" hangingPunct="1"/>
            <a:r>
              <a:rPr lang="en-US" sz="2400" dirty="0" smtClean="0"/>
              <a:t>New project funds are established with each new financing request</a:t>
            </a:r>
          </a:p>
          <a:p>
            <a:pPr lvl="1" indent="-365760" eaLnBrk="1" hangingPunct="1"/>
            <a:r>
              <a:rPr lang="en-US" sz="1600" dirty="0" smtClean="0"/>
              <a:t>Set up approximately 10 business days after BRB approval</a:t>
            </a:r>
          </a:p>
        </p:txBody>
      </p:sp>
      <p:sp>
        <p:nvSpPr>
          <p:cNvPr id="73730" name="Rectangle 2"/>
          <p:cNvSpPr>
            <a:spLocks noGrp="1" noChangeArrowheads="1"/>
          </p:cNvSpPr>
          <p:nvPr>
            <p:ph type="title"/>
          </p:nvPr>
        </p:nvSpPr>
        <p:spPr>
          <a:xfrm>
            <a:off x="152400" y="533400"/>
            <a:ext cx="8686800" cy="990600"/>
          </a:xfrm>
        </p:spPr>
        <p:txBody>
          <a:bodyPr/>
          <a:lstStyle/>
          <a:p>
            <a:pPr eaLnBrk="1" fontAlgn="auto" hangingPunct="1">
              <a:spcAft>
                <a:spcPts val="0"/>
              </a:spcAft>
              <a:defRPr/>
            </a:pPr>
            <a:r>
              <a:rPr lang="en-US"/>
              <a:t>Disbursement (Draw)</a:t>
            </a:r>
          </a:p>
        </p:txBody>
      </p:sp>
      <p:sp>
        <p:nvSpPr>
          <p:cNvPr id="84996" name="Text Box 6"/>
          <p:cNvSpPr txBox="1">
            <a:spLocks noChangeArrowheads="1"/>
          </p:cNvSpPr>
          <p:nvPr/>
        </p:nvSpPr>
        <p:spPr bwMode="auto">
          <a:xfrm>
            <a:off x="4724400" y="5334000"/>
            <a:ext cx="4038600" cy="1261884"/>
          </a:xfrm>
          <a:prstGeom prst="rect">
            <a:avLst/>
          </a:prstGeom>
          <a:noFill/>
          <a:ln w="9525">
            <a:noFill/>
            <a:miter lim="800000"/>
            <a:headEnd/>
            <a:tailEnd/>
          </a:ln>
        </p:spPr>
        <p:txBody>
          <a:bodyPr wrap="square">
            <a:spAutoFit/>
          </a:bodyPr>
          <a:lstStyle/>
          <a:p>
            <a:pPr lvl="1">
              <a:lnSpc>
                <a:spcPct val="80000"/>
              </a:lnSpc>
              <a:spcBef>
                <a:spcPct val="20000"/>
              </a:spcBef>
              <a:buClr>
                <a:schemeClr val="tx1"/>
              </a:buClr>
              <a:buSzPct val="70000"/>
              <a:buFont typeface="Wingdings" pitchFamily="2" charset="2"/>
              <a:buNone/>
            </a:pPr>
            <a:r>
              <a:rPr lang="en-US" sz="2000" dirty="0">
                <a:latin typeface="Arial Narrow" pitchFamily="34" charset="0"/>
              </a:rPr>
              <a:t>Draw </a:t>
            </a:r>
            <a:r>
              <a:rPr lang="en-US" sz="2000" dirty="0" smtClean="0">
                <a:latin typeface="Arial Narrow" pitchFamily="34" charset="0"/>
              </a:rPr>
              <a:t>Contact:</a:t>
            </a:r>
            <a:endParaRPr lang="en-US" sz="2000" dirty="0">
              <a:latin typeface="Arial Narrow" pitchFamily="34" charset="0"/>
            </a:endParaRPr>
          </a:p>
          <a:p>
            <a:pPr lvl="1">
              <a:lnSpc>
                <a:spcPct val="80000"/>
              </a:lnSpc>
              <a:spcBef>
                <a:spcPct val="20000"/>
              </a:spcBef>
              <a:buClr>
                <a:schemeClr val="tx1"/>
              </a:buClr>
              <a:buSzPct val="70000"/>
              <a:buFont typeface="Wingdings" pitchFamily="2" charset="2"/>
              <a:buNone/>
            </a:pPr>
            <a:r>
              <a:rPr lang="en-US" sz="2000" dirty="0">
                <a:latin typeface="Arial Narrow" pitchFamily="34" charset="0"/>
              </a:rPr>
              <a:t>Loan Nguyen </a:t>
            </a:r>
          </a:p>
          <a:p>
            <a:pPr lvl="1">
              <a:lnSpc>
                <a:spcPct val="80000"/>
              </a:lnSpc>
              <a:spcBef>
                <a:spcPct val="20000"/>
              </a:spcBef>
              <a:buClr>
                <a:schemeClr val="tx1"/>
              </a:buClr>
              <a:buSzPct val="70000"/>
              <a:buFont typeface="Wingdings" pitchFamily="2" charset="2"/>
              <a:buNone/>
            </a:pPr>
            <a:r>
              <a:rPr lang="en-US" sz="2000" dirty="0" smtClean="0">
                <a:latin typeface="Arial Narrow" pitchFamily="34" charset="0"/>
              </a:rPr>
              <a:t>(512)463-8297</a:t>
            </a:r>
            <a:endParaRPr lang="en-US" sz="2000" dirty="0">
              <a:latin typeface="Arial Narrow" pitchFamily="34" charset="0"/>
            </a:endParaRPr>
          </a:p>
          <a:p>
            <a:pPr lvl="1">
              <a:lnSpc>
                <a:spcPct val="80000"/>
              </a:lnSpc>
              <a:spcBef>
                <a:spcPct val="20000"/>
              </a:spcBef>
              <a:buClr>
                <a:schemeClr val="tx1"/>
              </a:buClr>
              <a:buSzPct val="70000"/>
              <a:buFont typeface="Wingdings" pitchFamily="2" charset="2"/>
              <a:buNone/>
            </a:pPr>
            <a:r>
              <a:rPr lang="en-US" sz="2000" dirty="0">
                <a:latin typeface="Arial Narrow" pitchFamily="34" charset="0"/>
                <a:hlinkClick r:id="rId3"/>
              </a:rPr>
              <a:t>loan.nguyen@tpfa.state.tx.us</a:t>
            </a:r>
            <a:endParaRPr lang="en-US" sz="2000" dirty="0"/>
          </a:p>
        </p:txBody>
      </p:sp>
      <p:sp>
        <p:nvSpPr>
          <p:cNvPr id="84997" name="Text Box 7"/>
          <p:cNvSpPr txBox="1">
            <a:spLocks noChangeArrowheads="1"/>
          </p:cNvSpPr>
          <p:nvPr/>
        </p:nvSpPr>
        <p:spPr bwMode="auto">
          <a:xfrm>
            <a:off x="533400" y="4876800"/>
            <a:ext cx="5073650" cy="641350"/>
          </a:xfrm>
          <a:prstGeom prst="rect">
            <a:avLst/>
          </a:prstGeom>
          <a:noFill/>
          <a:ln w="9525">
            <a:noFill/>
            <a:miter lim="800000"/>
            <a:headEnd/>
            <a:tailEnd/>
          </a:ln>
        </p:spPr>
        <p:txBody>
          <a:bodyPr>
            <a:spAutoFit/>
          </a:bodyPr>
          <a:lstStyle/>
          <a:p>
            <a:r>
              <a:rPr lang="en-US" sz="1800" b="1" dirty="0">
                <a:latin typeface="Arial" pitchFamily="34" charset="0"/>
              </a:rPr>
              <a:t>GO Bonds: Financing </a:t>
            </a:r>
            <a:r>
              <a:rPr lang="en-US" sz="1800" b="1" dirty="0" smtClean="0">
                <a:latin typeface="Arial" pitchFamily="34" charset="0"/>
              </a:rPr>
              <a:t>Agreement</a:t>
            </a:r>
          </a:p>
          <a:p>
            <a:r>
              <a:rPr lang="en-US" sz="1800" b="1" dirty="0" smtClean="0">
                <a:latin typeface="Arial" pitchFamily="34" charset="0"/>
              </a:rPr>
              <a:t>Revenue </a:t>
            </a:r>
            <a:r>
              <a:rPr lang="en-US" sz="1800" b="1" dirty="0">
                <a:latin typeface="Arial" pitchFamily="34" charset="0"/>
              </a:rPr>
              <a:t>Bonds: Lease </a:t>
            </a:r>
            <a:r>
              <a:rPr lang="en-US" sz="1800" b="1" dirty="0" smtClean="0">
                <a:latin typeface="Arial" pitchFamily="34" charset="0"/>
              </a:rPr>
              <a:t>Agreement</a:t>
            </a:r>
            <a:endParaRPr lang="en-US" sz="1800" b="1" dirty="0">
              <a:latin typeface="Arial" pitchFamily="34" charset="0"/>
            </a:endParaRPr>
          </a:p>
        </p:txBody>
      </p:sp>
      <p:sp>
        <p:nvSpPr>
          <p:cNvPr id="84998" name="Slide Number Placeholder 5"/>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2CEE9780-5573-41AF-9E85-D9C426D8EA27}" type="slidenum">
              <a:rPr lang="en-US" smtClean="0"/>
              <a:pPr/>
              <a:t>106</a:t>
            </a:fld>
            <a:endParaRPr lang="en-US" dirty="0" smtClean="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idx="1"/>
          </p:nvPr>
        </p:nvSpPr>
        <p:spPr>
          <a:xfrm>
            <a:off x="381000" y="990600"/>
            <a:ext cx="8534400" cy="3276600"/>
          </a:xfrm>
        </p:spPr>
        <p:txBody>
          <a:bodyPr>
            <a:normAutofit fontScale="92500" lnSpcReduction="20000"/>
          </a:bodyPr>
          <a:lstStyle/>
          <a:p>
            <a:pPr marL="284163" indent="-284163" algn="ctr" eaLnBrk="1" fontAlgn="auto" hangingPunct="1">
              <a:spcBef>
                <a:spcPct val="0"/>
              </a:spcBef>
              <a:spcAft>
                <a:spcPts val="0"/>
              </a:spcAft>
              <a:buFont typeface="Wingdings" pitchFamily="2" charset="2"/>
              <a:buNone/>
              <a:defRPr/>
            </a:pPr>
            <a:r>
              <a:rPr lang="en-US" sz="1200" dirty="0">
                <a:cs typeface="Times New Roman" pitchFamily="18" charset="0"/>
              </a:rPr>
              <a:t> </a:t>
            </a:r>
            <a:endParaRPr lang="en-US" sz="1400" dirty="0">
              <a:cs typeface="Times New Roman" pitchFamily="18" charset="0"/>
            </a:endParaRPr>
          </a:p>
          <a:p>
            <a:pPr marL="284163" indent="-284163" eaLnBrk="1" fontAlgn="auto" hangingPunct="1">
              <a:spcBef>
                <a:spcPct val="0"/>
              </a:spcBef>
              <a:spcAft>
                <a:spcPts val="0"/>
              </a:spcAft>
              <a:buFont typeface="Wingdings" pitchFamily="2" charset="2"/>
              <a:buNone/>
              <a:defRPr/>
            </a:pPr>
            <a:r>
              <a:rPr lang="en-US" sz="1400" dirty="0">
                <a:cs typeface="Times New Roman" pitchFamily="18" charset="0"/>
              </a:rPr>
              <a:t>The undersigned hereby certifies, on behalf of the ___________________________ (the Qualified Agency</a:t>
            </a:r>
            <a:r>
              <a:rPr lang="en-US" sz="1400" dirty="0">
                <a:latin typeface="Arial"/>
                <a:cs typeface="Times New Roman" pitchFamily="18" charset="0"/>
              </a:rPr>
              <a:t>”</a:t>
            </a:r>
            <a:r>
              <a:rPr lang="en-US" sz="1400" dirty="0">
                <a:cs typeface="Times New Roman" pitchFamily="18" charset="0"/>
              </a:rPr>
              <a:t>), as follows:</a:t>
            </a:r>
          </a:p>
          <a:p>
            <a:pPr marL="284163" indent="-284163" eaLnBrk="1" fontAlgn="auto" hangingPunct="1">
              <a:spcBef>
                <a:spcPct val="0"/>
              </a:spcBef>
              <a:spcAft>
                <a:spcPts val="0"/>
              </a:spcAft>
              <a:buClr>
                <a:schemeClr val="tx1"/>
              </a:buClr>
              <a:buFont typeface="Wingdings" pitchFamily="2" charset="2"/>
              <a:buAutoNum type="alphaLcParenR"/>
              <a:defRPr/>
            </a:pPr>
            <a:r>
              <a:rPr lang="en-US" sz="1400" dirty="0">
                <a:cs typeface="Times New Roman" pitchFamily="18" charset="0"/>
              </a:rPr>
              <a:t>The capitalized terms in this Certificate that are not herein defined shall have the meanings defined in the Financing Agreement, dated as of _______________________, between the Qualified Agency and the Texas Public Finance Authority.</a:t>
            </a:r>
          </a:p>
          <a:p>
            <a:pPr marL="284163" indent="-284163" eaLnBrk="1" fontAlgn="auto" hangingPunct="1">
              <a:spcBef>
                <a:spcPct val="0"/>
              </a:spcBef>
              <a:spcAft>
                <a:spcPts val="0"/>
              </a:spcAft>
              <a:buClr>
                <a:schemeClr val="tx1"/>
              </a:buClr>
              <a:buFont typeface="Wingdings" pitchFamily="2" charset="2"/>
              <a:buAutoNum type="alphaLcParenR"/>
              <a:defRPr/>
            </a:pPr>
            <a:r>
              <a:rPr lang="en-US" sz="1400" dirty="0">
                <a:latin typeface="Arial"/>
                <a:cs typeface="Times New Roman" pitchFamily="18" charset="0"/>
              </a:rPr>
              <a:t> </a:t>
            </a:r>
            <a:r>
              <a:rPr lang="en-US" sz="1400" dirty="0">
                <a:cs typeface="Times New Roman" pitchFamily="18" charset="0"/>
              </a:rPr>
              <a:t>The Qualified Agency (Agency No. _____) requests disbursement from the Project Fund to Pay Project Costs in the aggregate amount of $______________.  The aggregate of all disbursements (including this disbursement) from the Project Fund requested by the Qualified Agency to date is $_____________.</a:t>
            </a:r>
          </a:p>
          <a:p>
            <a:pPr marL="284163" indent="-284163" eaLnBrk="1" fontAlgn="auto" hangingPunct="1">
              <a:spcBef>
                <a:spcPct val="0"/>
              </a:spcBef>
              <a:spcAft>
                <a:spcPts val="0"/>
              </a:spcAft>
              <a:buClr>
                <a:schemeClr val="tx1"/>
              </a:buClr>
              <a:buFont typeface="Wingdings" pitchFamily="2" charset="2"/>
              <a:buAutoNum type="alphaLcParenR"/>
              <a:defRPr/>
            </a:pPr>
            <a:r>
              <a:rPr lang="en-US" sz="1400" dirty="0">
                <a:latin typeface="Arial"/>
                <a:cs typeface="Times New Roman" pitchFamily="18" charset="0"/>
              </a:rPr>
              <a:t> </a:t>
            </a:r>
            <a:r>
              <a:rPr lang="en-US" sz="1400" dirty="0">
                <a:cs typeface="Times New Roman" pitchFamily="18" charset="0"/>
              </a:rPr>
              <a:t>Except as previously disclosed in writing to the Executive Director, the Qualified Agency  is not in breach of any representation, warranty, or agreement in the Financing Agreement.</a:t>
            </a:r>
          </a:p>
          <a:p>
            <a:pPr marL="284163" indent="-284163" eaLnBrk="1" fontAlgn="auto" hangingPunct="1">
              <a:spcBef>
                <a:spcPct val="0"/>
              </a:spcBef>
              <a:spcAft>
                <a:spcPts val="0"/>
              </a:spcAft>
              <a:buClr>
                <a:schemeClr val="tx1"/>
              </a:buClr>
              <a:buFont typeface="Wingdings" pitchFamily="2" charset="2"/>
              <a:buAutoNum type="alphaLcParenR"/>
              <a:defRPr/>
            </a:pPr>
            <a:r>
              <a:rPr lang="en-US" sz="1400" dirty="0">
                <a:latin typeface="Arial"/>
                <a:cs typeface="Times New Roman" pitchFamily="18" charset="0"/>
              </a:rPr>
              <a:t> </a:t>
            </a:r>
            <a:r>
              <a:rPr lang="en-US" sz="1400" dirty="0">
                <a:cs typeface="Times New Roman" pitchFamily="18" charset="0"/>
              </a:rPr>
              <a:t>The Qualified Agency reasonably expects to submit payment vouchers, in the aggregate amount of the disbursement requested by this Certificate, for the payment of the Project Costs for which disbursement is requested.</a:t>
            </a:r>
          </a:p>
          <a:p>
            <a:pPr marL="284163" indent="-284163" eaLnBrk="1" fontAlgn="auto" hangingPunct="1">
              <a:spcBef>
                <a:spcPct val="0"/>
              </a:spcBef>
              <a:spcAft>
                <a:spcPts val="0"/>
              </a:spcAft>
              <a:buClr>
                <a:schemeClr val="tx1"/>
              </a:buClr>
              <a:buFont typeface="Wingdings" pitchFamily="2" charset="2"/>
              <a:buAutoNum type="alphaLcParenR"/>
              <a:defRPr/>
            </a:pPr>
            <a:r>
              <a:rPr lang="en-US" sz="1400" dirty="0">
                <a:latin typeface="Arial"/>
                <a:cs typeface="Times New Roman" pitchFamily="18" charset="0"/>
              </a:rPr>
              <a:t> </a:t>
            </a:r>
            <a:r>
              <a:rPr lang="en-US" sz="1400" dirty="0">
                <a:cs typeface="Times New Roman" pitchFamily="18" charset="0"/>
              </a:rPr>
              <a:t>For each item of Project Costs for which a disbursement of funds is requested, state the following information [attach separate sheet if necessary]: </a:t>
            </a:r>
          </a:p>
          <a:p>
            <a:pPr marL="284163" indent="-284163" eaLnBrk="1" fontAlgn="auto" hangingPunct="1">
              <a:spcBef>
                <a:spcPct val="0"/>
              </a:spcBef>
              <a:spcAft>
                <a:spcPts val="0"/>
              </a:spcAft>
              <a:buFont typeface="Wingdings" pitchFamily="2" charset="2"/>
              <a:buNone/>
              <a:defRPr/>
            </a:pPr>
            <a:endParaRPr lang="en-US" sz="1400" dirty="0">
              <a:cs typeface="Times New Roman" pitchFamily="18" charset="0"/>
            </a:endParaRPr>
          </a:p>
          <a:p>
            <a:pPr marL="284163" indent="-284163" eaLnBrk="1" fontAlgn="auto" hangingPunct="1">
              <a:spcBef>
                <a:spcPct val="0"/>
              </a:spcBef>
              <a:spcAft>
                <a:spcPts val="0"/>
              </a:spcAft>
              <a:buFont typeface="Wingdings" pitchFamily="2" charset="2"/>
              <a:buNone/>
              <a:defRPr/>
            </a:pPr>
            <a:r>
              <a:rPr lang="en-US" sz="1400" dirty="0">
                <a:cs typeface="Times New Roman" pitchFamily="18" charset="0"/>
              </a:rPr>
              <a:t>           PCA   |   Appropriated Fund No.  |    Agency Fund No.   |   AY   |    Amount of Disbursement   |    Project Identification</a:t>
            </a:r>
            <a:endParaRPr lang="en-US" sz="3600" dirty="0"/>
          </a:p>
        </p:txBody>
      </p:sp>
      <p:sp>
        <p:nvSpPr>
          <p:cNvPr id="111618" name="Rectangle 2"/>
          <p:cNvSpPr>
            <a:spLocks noGrp="1" noChangeArrowheads="1"/>
          </p:cNvSpPr>
          <p:nvPr>
            <p:ph type="title"/>
          </p:nvPr>
        </p:nvSpPr>
        <p:spPr>
          <a:xfrm>
            <a:off x="228600" y="304800"/>
            <a:ext cx="8763000" cy="685800"/>
          </a:xfrm>
        </p:spPr>
        <p:txBody>
          <a:bodyPr/>
          <a:lstStyle/>
          <a:p>
            <a:pPr eaLnBrk="1" fontAlgn="auto" hangingPunct="1">
              <a:spcAft>
                <a:spcPts val="0"/>
              </a:spcAft>
              <a:defRPr/>
            </a:pPr>
            <a:r>
              <a:rPr lang="en-US" sz="3200">
                <a:solidFill>
                  <a:schemeClr val="tx1"/>
                </a:solidFill>
              </a:rPr>
              <a:t>Sample Disbursement Certificate</a:t>
            </a:r>
            <a:endParaRPr lang="en-US" sz="1800">
              <a:solidFill>
                <a:schemeClr val="tx1"/>
              </a:solidFill>
            </a:endParaRPr>
          </a:p>
        </p:txBody>
      </p:sp>
      <p:sp>
        <p:nvSpPr>
          <p:cNvPr id="86020" name="Text Box 4"/>
          <p:cNvSpPr txBox="1">
            <a:spLocks noChangeArrowheads="1"/>
          </p:cNvSpPr>
          <p:nvPr/>
        </p:nvSpPr>
        <p:spPr bwMode="auto">
          <a:xfrm>
            <a:off x="669925" y="5294313"/>
            <a:ext cx="184150" cy="366712"/>
          </a:xfrm>
          <a:prstGeom prst="rect">
            <a:avLst/>
          </a:prstGeom>
          <a:noFill/>
          <a:ln w="9525">
            <a:noFill/>
            <a:miter lim="800000"/>
            <a:headEnd/>
            <a:tailEnd/>
          </a:ln>
        </p:spPr>
        <p:txBody>
          <a:bodyPr wrap="none">
            <a:spAutoFit/>
          </a:bodyPr>
          <a:lstStyle/>
          <a:p>
            <a:pPr eaLnBrk="0" hangingPunct="0"/>
            <a:endParaRPr lang="en-US" sz="1800">
              <a:latin typeface="Arial" pitchFamily="34" charset="0"/>
            </a:endParaRPr>
          </a:p>
        </p:txBody>
      </p:sp>
      <p:sp>
        <p:nvSpPr>
          <p:cNvPr id="86021" name="Text Box 6"/>
          <p:cNvSpPr txBox="1">
            <a:spLocks noChangeArrowheads="1"/>
          </p:cNvSpPr>
          <p:nvPr/>
        </p:nvSpPr>
        <p:spPr bwMode="auto">
          <a:xfrm>
            <a:off x="381000" y="4419600"/>
            <a:ext cx="5421313" cy="1738313"/>
          </a:xfrm>
          <a:prstGeom prst="rect">
            <a:avLst/>
          </a:prstGeom>
          <a:noFill/>
          <a:ln w="9525">
            <a:noFill/>
            <a:miter lim="800000"/>
            <a:headEnd/>
            <a:tailEnd/>
          </a:ln>
        </p:spPr>
        <p:txBody>
          <a:bodyPr wrap="none">
            <a:spAutoFit/>
          </a:bodyPr>
          <a:lstStyle/>
          <a:p>
            <a:pPr eaLnBrk="0" hangingPunct="0"/>
            <a:r>
              <a:rPr lang="en-US" sz="1000">
                <a:latin typeface="Arial" pitchFamily="34" charset="0"/>
                <a:cs typeface="Times New Roman" pitchFamily="18" charset="0"/>
              </a:rPr>
              <a:t>IN WITNESS WHEREOF, the undersigned executes this Certificate on the date shown below:</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 </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 ____________________________</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“Qualified Agency”</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  </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By: _________________________</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Authorized Agency Representative</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 </a:t>
            </a:r>
            <a:endParaRPr lang="en-US" sz="1200">
              <a:latin typeface="Arial" pitchFamily="34" charset="0"/>
              <a:cs typeface="Times New Roman" pitchFamily="18" charset="0"/>
            </a:endParaRPr>
          </a:p>
          <a:p>
            <a:pPr eaLnBrk="0" hangingPunct="0"/>
            <a:r>
              <a:rPr lang="en-US" sz="1000">
                <a:latin typeface="Arial" pitchFamily="34" charset="0"/>
                <a:cs typeface="Times New Roman" pitchFamily="18" charset="0"/>
              </a:rPr>
              <a:t> Date: ________________________</a:t>
            </a:r>
            <a:endParaRPr lang="en-US" sz="1200">
              <a:latin typeface="Arial" pitchFamily="34" charset="0"/>
              <a:cs typeface="Times New Roman" pitchFamily="18" charset="0"/>
            </a:endParaRPr>
          </a:p>
          <a:p>
            <a:pPr eaLnBrk="0" hangingPunct="0"/>
            <a:endParaRPr lang="en-US" sz="1800">
              <a:latin typeface="Arial" pitchFamily="34" charset="0"/>
            </a:endParaRPr>
          </a:p>
        </p:txBody>
      </p:sp>
      <p:sp>
        <p:nvSpPr>
          <p:cNvPr id="86022" name="Text Box 7"/>
          <p:cNvSpPr txBox="1">
            <a:spLocks noChangeArrowheads="1"/>
          </p:cNvSpPr>
          <p:nvPr/>
        </p:nvSpPr>
        <p:spPr bwMode="auto">
          <a:xfrm>
            <a:off x="381000" y="1524000"/>
            <a:ext cx="184150" cy="366713"/>
          </a:xfrm>
          <a:prstGeom prst="rect">
            <a:avLst/>
          </a:prstGeom>
          <a:noFill/>
          <a:ln w="9525">
            <a:noFill/>
            <a:miter lim="800000"/>
            <a:headEnd/>
            <a:tailEnd/>
          </a:ln>
        </p:spPr>
        <p:txBody>
          <a:bodyPr wrap="none">
            <a:spAutoFit/>
          </a:bodyPr>
          <a:lstStyle/>
          <a:p>
            <a:pPr eaLnBrk="0" hangingPunct="0"/>
            <a:endParaRPr lang="en-US" sz="1800">
              <a:latin typeface="Arial" pitchFamily="34" charset="0"/>
            </a:endParaRPr>
          </a:p>
        </p:txBody>
      </p:sp>
      <p:sp>
        <p:nvSpPr>
          <p:cNvPr id="86023" name="Text Box 9"/>
          <p:cNvSpPr txBox="1">
            <a:spLocks noChangeArrowheads="1"/>
          </p:cNvSpPr>
          <p:nvPr/>
        </p:nvSpPr>
        <p:spPr bwMode="auto">
          <a:xfrm>
            <a:off x="3200400" y="4953000"/>
            <a:ext cx="5100638" cy="701675"/>
          </a:xfrm>
          <a:prstGeom prst="rect">
            <a:avLst/>
          </a:prstGeom>
          <a:solidFill>
            <a:schemeClr val="accent1"/>
          </a:solidFill>
          <a:ln w="9525">
            <a:noFill/>
            <a:miter lim="800000"/>
            <a:headEnd/>
            <a:tailEnd/>
          </a:ln>
        </p:spPr>
        <p:txBody>
          <a:bodyPr wrap="none">
            <a:spAutoFit/>
          </a:bodyPr>
          <a:lstStyle/>
          <a:p>
            <a:r>
              <a:rPr lang="en-US" sz="2000" dirty="0">
                <a:solidFill>
                  <a:schemeClr val="bg1"/>
                </a:solidFill>
                <a:latin typeface="Arial" pitchFamily="34" charset="0"/>
              </a:rPr>
              <a:t>Each Financing Agreement is </a:t>
            </a:r>
            <a:r>
              <a:rPr lang="en-US" sz="2000" dirty="0" smtClean="0">
                <a:solidFill>
                  <a:schemeClr val="bg1"/>
                </a:solidFill>
                <a:latin typeface="Arial" pitchFamily="34" charset="0"/>
              </a:rPr>
              <a:t>on website:</a:t>
            </a:r>
            <a:endParaRPr lang="en-US" sz="2000" dirty="0">
              <a:solidFill>
                <a:schemeClr val="bg1"/>
              </a:solidFill>
              <a:latin typeface="Arial" pitchFamily="34" charset="0"/>
            </a:endParaRPr>
          </a:p>
          <a:p>
            <a:r>
              <a:rPr lang="en-US" sz="2000" dirty="0">
                <a:solidFill>
                  <a:schemeClr val="bg1"/>
                </a:solidFill>
                <a:latin typeface="Arial" pitchFamily="34" charset="0"/>
              </a:rPr>
              <a:t>http://www.tpfa.state.tx.us/agreements.aspx</a:t>
            </a:r>
          </a:p>
        </p:txBody>
      </p:sp>
      <p:sp>
        <p:nvSpPr>
          <p:cNvPr id="86024" name="Slide Number Placeholder 7"/>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821D4B9D-8844-4DE6-830A-629727E9F4E9}" type="slidenum">
              <a:rPr lang="en-US" smtClean="0"/>
              <a:pPr/>
              <a:t>107</a:t>
            </a:fld>
            <a:endParaRPr lang="en-US" dirty="0" smtClean="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981200" y="685800"/>
            <a:ext cx="4876800" cy="990600"/>
          </a:xfrm>
        </p:spPr>
        <p:txBody>
          <a:bodyPr/>
          <a:lstStyle/>
          <a:p>
            <a:pPr eaLnBrk="1" fontAlgn="auto" hangingPunct="1">
              <a:spcAft>
                <a:spcPts val="0"/>
              </a:spcAft>
              <a:defRPr/>
            </a:pPr>
            <a:r>
              <a:rPr lang="en-US"/>
              <a:t>Flow of Funds</a:t>
            </a:r>
          </a:p>
        </p:txBody>
      </p:sp>
      <p:sp>
        <p:nvSpPr>
          <p:cNvPr id="87043" name="AutoShape 5"/>
          <p:cNvSpPr>
            <a:spLocks noChangeArrowheads="1"/>
          </p:cNvSpPr>
          <p:nvPr/>
        </p:nvSpPr>
        <p:spPr bwMode="auto">
          <a:xfrm>
            <a:off x="2362200" y="2438400"/>
            <a:ext cx="1219200" cy="685800"/>
          </a:xfrm>
          <a:prstGeom prst="flowChartProcess">
            <a:avLst/>
          </a:prstGeom>
          <a:solidFill>
            <a:schemeClr val="accent1"/>
          </a:solidFill>
          <a:ln w="9525">
            <a:solidFill>
              <a:schemeClr val="tx1"/>
            </a:solidFill>
            <a:miter lim="800000"/>
            <a:headEnd/>
            <a:tailEnd/>
          </a:ln>
        </p:spPr>
        <p:txBody>
          <a:bodyPr wrap="none" anchor="ctr"/>
          <a:lstStyle/>
          <a:p>
            <a:pPr algn="ctr" eaLnBrk="0" hangingPunct="0"/>
            <a:r>
              <a:rPr lang="en-US" sz="1800">
                <a:latin typeface="Arial" pitchFamily="34" charset="0"/>
              </a:rPr>
              <a:t>TPFA</a:t>
            </a:r>
          </a:p>
          <a:p>
            <a:pPr algn="ctr" eaLnBrk="0" hangingPunct="0"/>
            <a:r>
              <a:rPr lang="en-US" sz="1200">
                <a:latin typeface="Arial" pitchFamily="34" charset="0"/>
              </a:rPr>
              <a:t>Fund A</a:t>
            </a:r>
          </a:p>
        </p:txBody>
      </p:sp>
      <p:sp>
        <p:nvSpPr>
          <p:cNvPr id="87044" name="AutoShape 6"/>
          <p:cNvSpPr>
            <a:spLocks noChangeArrowheads="1"/>
          </p:cNvSpPr>
          <p:nvPr/>
        </p:nvSpPr>
        <p:spPr bwMode="auto">
          <a:xfrm>
            <a:off x="2362200" y="4495800"/>
            <a:ext cx="1219200" cy="685800"/>
          </a:xfrm>
          <a:prstGeom prst="flowChartProcess">
            <a:avLst/>
          </a:prstGeom>
          <a:solidFill>
            <a:schemeClr val="accent1"/>
          </a:solidFill>
          <a:ln w="9525">
            <a:solidFill>
              <a:schemeClr val="tx1"/>
            </a:solidFill>
            <a:miter lim="800000"/>
            <a:headEnd/>
            <a:tailEnd/>
          </a:ln>
        </p:spPr>
        <p:txBody>
          <a:bodyPr wrap="none" anchor="ctr"/>
          <a:lstStyle/>
          <a:p>
            <a:pPr algn="ctr" eaLnBrk="0" hangingPunct="0"/>
            <a:r>
              <a:rPr lang="en-US" sz="1800">
                <a:latin typeface="Arial" pitchFamily="34" charset="0"/>
              </a:rPr>
              <a:t>Client</a:t>
            </a:r>
          </a:p>
          <a:p>
            <a:pPr algn="ctr" eaLnBrk="0" hangingPunct="0"/>
            <a:r>
              <a:rPr lang="en-US" sz="1200">
                <a:latin typeface="Arial" pitchFamily="34" charset="0"/>
              </a:rPr>
              <a:t>Fund A</a:t>
            </a:r>
          </a:p>
        </p:txBody>
      </p:sp>
      <p:sp>
        <p:nvSpPr>
          <p:cNvPr id="87045" name="Line 7"/>
          <p:cNvSpPr>
            <a:spLocks noChangeShapeType="1"/>
          </p:cNvSpPr>
          <p:nvPr/>
        </p:nvSpPr>
        <p:spPr bwMode="auto">
          <a:xfrm>
            <a:off x="2971800" y="3124200"/>
            <a:ext cx="0" cy="1371600"/>
          </a:xfrm>
          <a:prstGeom prst="line">
            <a:avLst/>
          </a:prstGeom>
          <a:noFill/>
          <a:ln w="9525">
            <a:solidFill>
              <a:schemeClr val="tx1"/>
            </a:solidFill>
            <a:round/>
            <a:headEnd/>
            <a:tailEnd type="triangle" w="med" len="med"/>
          </a:ln>
        </p:spPr>
        <p:txBody>
          <a:bodyPr/>
          <a:lstStyle/>
          <a:p>
            <a:endParaRPr lang="en-US"/>
          </a:p>
        </p:txBody>
      </p:sp>
      <p:sp>
        <p:nvSpPr>
          <p:cNvPr id="87046" name="AutoShape 8"/>
          <p:cNvSpPr>
            <a:spLocks noChangeArrowheads="1"/>
          </p:cNvSpPr>
          <p:nvPr/>
        </p:nvSpPr>
        <p:spPr bwMode="auto">
          <a:xfrm>
            <a:off x="5638800" y="4495800"/>
            <a:ext cx="1219200" cy="685800"/>
          </a:xfrm>
          <a:prstGeom prst="flowChartProcess">
            <a:avLst/>
          </a:prstGeom>
          <a:solidFill>
            <a:schemeClr val="accent1"/>
          </a:solidFill>
          <a:ln w="9525">
            <a:solidFill>
              <a:schemeClr val="tx1"/>
            </a:solidFill>
            <a:miter lim="800000"/>
            <a:headEnd/>
            <a:tailEnd/>
          </a:ln>
        </p:spPr>
        <p:txBody>
          <a:bodyPr wrap="none" anchor="ctr"/>
          <a:lstStyle/>
          <a:p>
            <a:pPr algn="ctr" eaLnBrk="0" hangingPunct="0"/>
            <a:r>
              <a:rPr lang="en-US" sz="1800">
                <a:latin typeface="Arial" pitchFamily="34" charset="0"/>
              </a:rPr>
              <a:t>Contractor</a:t>
            </a:r>
          </a:p>
        </p:txBody>
      </p:sp>
      <p:sp>
        <p:nvSpPr>
          <p:cNvPr id="87047" name="Line 9"/>
          <p:cNvSpPr>
            <a:spLocks noChangeShapeType="1"/>
          </p:cNvSpPr>
          <p:nvPr/>
        </p:nvSpPr>
        <p:spPr bwMode="auto">
          <a:xfrm>
            <a:off x="3581400" y="4800600"/>
            <a:ext cx="2057400" cy="0"/>
          </a:xfrm>
          <a:prstGeom prst="line">
            <a:avLst/>
          </a:prstGeom>
          <a:noFill/>
          <a:ln w="9525">
            <a:solidFill>
              <a:schemeClr val="tx1"/>
            </a:solidFill>
            <a:round/>
            <a:headEnd/>
            <a:tailEnd type="triangle" w="med" len="med"/>
          </a:ln>
        </p:spPr>
        <p:txBody>
          <a:bodyPr/>
          <a:lstStyle/>
          <a:p>
            <a:endParaRPr lang="en-US"/>
          </a:p>
        </p:txBody>
      </p:sp>
      <p:sp>
        <p:nvSpPr>
          <p:cNvPr id="87048" name="Text Box 10"/>
          <p:cNvSpPr txBox="1">
            <a:spLocks noChangeArrowheads="1"/>
          </p:cNvSpPr>
          <p:nvPr/>
        </p:nvSpPr>
        <p:spPr bwMode="auto">
          <a:xfrm>
            <a:off x="3048000" y="3581400"/>
            <a:ext cx="838200" cy="366713"/>
          </a:xfrm>
          <a:prstGeom prst="rect">
            <a:avLst/>
          </a:prstGeom>
          <a:noFill/>
          <a:ln w="9525">
            <a:noFill/>
            <a:miter lim="800000"/>
            <a:headEnd/>
            <a:tailEnd/>
          </a:ln>
        </p:spPr>
        <p:txBody>
          <a:bodyPr>
            <a:spAutoFit/>
          </a:bodyPr>
          <a:lstStyle/>
          <a:p>
            <a:pPr eaLnBrk="0" hangingPunct="0">
              <a:spcBef>
                <a:spcPct val="50000"/>
              </a:spcBef>
            </a:pPr>
            <a:r>
              <a:rPr lang="en-US" sz="1800">
                <a:latin typeface="Arial" pitchFamily="34" charset="0"/>
              </a:rPr>
              <a:t>Draw</a:t>
            </a:r>
          </a:p>
        </p:txBody>
      </p:sp>
      <p:sp>
        <p:nvSpPr>
          <p:cNvPr id="87049" name="Text Box 11"/>
          <p:cNvSpPr txBox="1">
            <a:spLocks noChangeArrowheads="1"/>
          </p:cNvSpPr>
          <p:nvPr/>
        </p:nvSpPr>
        <p:spPr bwMode="auto">
          <a:xfrm>
            <a:off x="3657600" y="4419600"/>
            <a:ext cx="1905000" cy="779463"/>
          </a:xfrm>
          <a:prstGeom prst="rect">
            <a:avLst/>
          </a:prstGeom>
          <a:noFill/>
          <a:ln w="9525">
            <a:noFill/>
            <a:miter lim="800000"/>
            <a:headEnd/>
            <a:tailEnd/>
          </a:ln>
        </p:spPr>
        <p:txBody>
          <a:bodyPr>
            <a:spAutoFit/>
          </a:bodyPr>
          <a:lstStyle/>
          <a:p>
            <a:pPr eaLnBrk="0" hangingPunct="0">
              <a:spcBef>
                <a:spcPct val="50000"/>
              </a:spcBef>
            </a:pPr>
            <a:r>
              <a:rPr lang="en-US" sz="1800">
                <a:latin typeface="Arial" pitchFamily="34" charset="0"/>
              </a:rPr>
              <a:t>Expenditure</a:t>
            </a:r>
          </a:p>
          <a:p>
            <a:pPr eaLnBrk="0" hangingPunct="0">
              <a:spcBef>
                <a:spcPct val="50000"/>
              </a:spcBef>
            </a:pPr>
            <a:r>
              <a:rPr lang="en-US" sz="1800">
                <a:latin typeface="Arial" pitchFamily="34" charset="0"/>
              </a:rPr>
              <a:t>(Not a Transfer)</a:t>
            </a:r>
          </a:p>
        </p:txBody>
      </p:sp>
      <p:sp>
        <p:nvSpPr>
          <p:cNvPr id="87050" name="Slide Number Placeholder 9"/>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0105F26-A78B-436E-97D8-95DA393ABBD8}" type="slidenum">
              <a:rPr lang="en-US" smtClean="0"/>
              <a:pPr/>
              <a:t>108</a:t>
            </a:fld>
            <a:endParaRPr lang="en-US" smtClean="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idx="1"/>
          </p:nvPr>
        </p:nvSpPr>
        <p:spPr/>
        <p:txBody>
          <a:bodyPr/>
          <a:lstStyle/>
          <a:p>
            <a:pPr eaLnBrk="1" hangingPunct="1"/>
            <a:r>
              <a:rPr lang="en-US" sz="2400" smtClean="0"/>
              <a:t>All project related expenditures shall be processed out of the Project Fund established by TPFA.</a:t>
            </a:r>
          </a:p>
          <a:p>
            <a:pPr eaLnBrk="1" hangingPunct="1"/>
            <a:r>
              <a:rPr lang="en-US" sz="2400" smtClean="0"/>
              <a:t>Client agencies shall establish collected revenue budgets in their respective Project Funds. </a:t>
            </a:r>
          </a:p>
          <a:p>
            <a:pPr eaLnBrk="1" hangingPunct="1"/>
            <a:r>
              <a:rPr lang="en-US" sz="2400" smtClean="0"/>
              <a:t>Benefit appropriations shall be established by the client agency, within the Project Fund, as collected revenue and funded with bond proceeds.  (See: APS 019)</a:t>
            </a:r>
          </a:p>
        </p:txBody>
      </p:sp>
      <p:sp>
        <p:nvSpPr>
          <p:cNvPr id="72706" name="Rectangle 2"/>
          <p:cNvSpPr>
            <a:spLocks noGrp="1" noChangeArrowheads="1"/>
          </p:cNvSpPr>
          <p:nvPr>
            <p:ph type="title"/>
          </p:nvPr>
        </p:nvSpPr>
        <p:spPr>
          <a:xfrm>
            <a:off x="228600" y="533400"/>
            <a:ext cx="8686800" cy="990600"/>
          </a:xfrm>
        </p:spPr>
        <p:txBody>
          <a:bodyPr/>
          <a:lstStyle/>
          <a:p>
            <a:pPr eaLnBrk="1" fontAlgn="auto" hangingPunct="1">
              <a:spcAft>
                <a:spcPts val="0"/>
              </a:spcAft>
              <a:defRPr/>
            </a:pPr>
            <a:r>
              <a:rPr lang="en-US"/>
              <a:t>Spending the Proceeds</a:t>
            </a:r>
          </a:p>
        </p:txBody>
      </p:sp>
      <p:sp>
        <p:nvSpPr>
          <p:cNvPr id="88068"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93D29CD0-97AF-46F1-9F68-C0D7D933717E}" type="slidenum">
              <a:rPr lang="en-US" smtClean="0"/>
              <a:pPr/>
              <a:t>109</a:t>
            </a:fld>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685800" y="1676400"/>
            <a:ext cx="7772400" cy="4419600"/>
          </a:xfrm>
        </p:spPr>
        <p:txBody>
          <a:bodyPr/>
          <a:lstStyle/>
          <a:p>
            <a:pPr eaLnBrk="1" hangingPunct="1"/>
            <a:r>
              <a:rPr lang="en-US" dirty="0" smtClean="0"/>
              <a:t>TPFA uses a combination of fixed and variable rate debt</a:t>
            </a:r>
          </a:p>
          <a:p>
            <a:pPr eaLnBrk="1" hangingPunct="1"/>
            <a:r>
              <a:rPr lang="en-US" dirty="0" smtClean="0"/>
              <a:t>Commercial Paper also used to provide exposure to variable interest rates</a:t>
            </a:r>
          </a:p>
          <a:p>
            <a:pPr eaLnBrk="1" hangingPunct="1"/>
            <a:r>
              <a:rPr lang="en-US" dirty="0" smtClean="0"/>
              <a:t>Long-term fixed rate bonds issued to “fix out” commercial paper, provide additional CP capacity or lock in low, long term interest rates</a:t>
            </a:r>
          </a:p>
          <a:p>
            <a:pPr eaLnBrk="1" hangingPunct="1"/>
            <a:r>
              <a:rPr lang="en-US" dirty="0" smtClean="0"/>
              <a:t>Currently: $1.86 billion fixed rate, $360 million variable rate</a:t>
            </a:r>
            <a:endParaRPr lang="en-US" dirty="0" smtClean="0">
              <a:solidFill>
                <a:schemeClr val="accent1"/>
              </a:solidFill>
            </a:endParaRPr>
          </a:p>
        </p:txBody>
      </p:sp>
      <p:sp>
        <p:nvSpPr>
          <p:cNvPr id="228354" name="Rectangle 2"/>
          <p:cNvSpPr>
            <a:spLocks noGrp="1" noChangeArrowheads="1"/>
          </p:cNvSpPr>
          <p:nvPr>
            <p:ph type="title"/>
          </p:nvPr>
        </p:nvSpPr>
        <p:spPr>
          <a:xfrm>
            <a:off x="685800" y="533400"/>
            <a:ext cx="7772400" cy="1219200"/>
          </a:xfrm>
        </p:spPr>
        <p:txBody>
          <a:bodyPr>
            <a:normAutofit fontScale="90000"/>
          </a:bodyPr>
          <a:lstStyle/>
          <a:p>
            <a:pPr eaLnBrk="1" fontAlgn="auto" hangingPunct="1">
              <a:spcAft>
                <a:spcPts val="0"/>
              </a:spcAft>
              <a:defRPr/>
            </a:pPr>
            <a:r>
              <a:rPr lang="en-US"/>
              <a:t>TPFA Debt Management Policy</a:t>
            </a:r>
          </a:p>
        </p:txBody>
      </p:sp>
      <p:sp>
        <p:nvSpPr>
          <p:cNvPr id="2458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5230C8D-A2AD-454E-9E98-E03EB7B9C47F}" type="slidenum">
              <a:rPr lang="en-US" smtClean="0"/>
              <a:pPr/>
              <a:t>11</a:t>
            </a:fld>
            <a:endParaRPr lang="en-US" smtClean="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idx="1"/>
          </p:nvPr>
        </p:nvSpPr>
        <p:spPr>
          <a:xfrm>
            <a:off x="152400" y="1219200"/>
            <a:ext cx="8534400" cy="3276600"/>
          </a:xfrm>
        </p:spPr>
        <p:txBody>
          <a:bodyPr>
            <a:normAutofit lnSpcReduction="10000"/>
          </a:bodyPr>
          <a:lstStyle/>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rgbClr val="000000"/>
                </a:solidFill>
                <a:latin typeface="Arial" pitchFamily="34" charset="0"/>
                <a:cs typeface="Times New Roman" pitchFamily="18" charset="0"/>
              </a:rPr>
              <a:t>The periodic status report prepared by the </a:t>
            </a:r>
            <a:r>
              <a:rPr lang="en-US" sz="1600">
                <a:latin typeface="Arial" pitchFamily="34" charset="0"/>
                <a:cs typeface="Times New Roman" pitchFamily="18" charset="0"/>
              </a:rPr>
              <a:t>“Qualified Agency”</a:t>
            </a:r>
            <a:r>
              <a:rPr lang="en-US" sz="1600">
                <a:solidFill>
                  <a:srgbClr val="000000"/>
                </a:solidFill>
                <a:latin typeface="Arial" pitchFamily="34" charset="0"/>
                <a:cs typeface="Times New Roman" pitchFamily="18" charset="0"/>
              </a:rPr>
              <a:t> pursuant to this Lease/Financing Agreement shall contain the following information with respect to the Project:</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(1)</a:t>
            </a:r>
            <a:r>
              <a:rPr lang="en-US" sz="1600">
                <a:solidFill>
                  <a:srgbClr val="000000"/>
                </a:solidFill>
                <a:latin typeface="Arial" pitchFamily="34" charset="0"/>
                <a:cs typeface="Times New Roman" pitchFamily="18" charset="0"/>
              </a:rPr>
              <a:t>	identity of the Project (name, ID no., etc.);</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(2)</a:t>
            </a:r>
            <a:r>
              <a:rPr lang="en-US" sz="1600">
                <a:solidFill>
                  <a:srgbClr val="000000"/>
                </a:solidFill>
                <a:latin typeface="Arial" pitchFamily="34" charset="0"/>
                <a:cs typeface="Times New Roman" pitchFamily="18" charset="0"/>
              </a:rPr>
              <a:t>	fund number(s);</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(3)</a:t>
            </a:r>
            <a:r>
              <a:rPr lang="en-US" sz="1600">
                <a:solidFill>
                  <a:srgbClr val="000000"/>
                </a:solidFill>
                <a:latin typeface="Arial" pitchFamily="34" charset="0"/>
                <a:cs typeface="Times New Roman" pitchFamily="18" charset="0"/>
              </a:rPr>
              <a:t>	the budget amount for the Project (including adjustments, if any);</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(4)</a:t>
            </a:r>
            <a:r>
              <a:rPr lang="en-US" sz="1600">
                <a:solidFill>
                  <a:srgbClr val="000000"/>
                </a:solidFill>
                <a:latin typeface="Arial" pitchFamily="34" charset="0"/>
                <a:cs typeface="Times New Roman" pitchFamily="18" charset="0"/>
              </a:rPr>
              <a:t>	description of work category;</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(5)</a:t>
            </a:r>
            <a:r>
              <a:rPr lang="en-US" sz="1600">
                <a:solidFill>
                  <a:srgbClr val="000000"/>
                </a:solidFill>
                <a:latin typeface="Arial" pitchFamily="34" charset="0"/>
                <a:cs typeface="Times New Roman" pitchFamily="18" charset="0"/>
              </a:rPr>
              <a:t>	amount expended for reporting month;</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(6)</a:t>
            </a:r>
            <a:r>
              <a:rPr lang="en-US" sz="1600">
                <a:solidFill>
                  <a:srgbClr val="000000"/>
                </a:solidFill>
                <a:latin typeface="Arial" pitchFamily="34" charset="0"/>
                <a:cs typeface="Times New Roman" pitchFamily="18" charset="0"/>
              </a:rPr>
              <a:t>	total amount expended to date;</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(7)</a:t>
            </a:r>
            <a:r>
              <a:rPr lang="en-US" sz="1600">
                <a:solidFill>
                  <a:srgbClr val="000000"/>
                </a:solidFill>
                <a:latin typeface="Arial" pitchFamily="34" charset="0"/>
                <a:cs typeface="Times New Roman" pitchFamily="18" charset="0"/>
              </a:rPr>
              <a:t>	amount encumbered;</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(8)</a:t>
            </a:r>
            <a:r>
              <a:rPr lang="en-US" sz="1600">
                <a:solidFill>
                  <a:srgbClr val="000000"/>
                </a:solidFill>
                <a:latin typeface="Arial" pitchFamily="34" charset="0"/>
                <a:cs typeface="Times New Roman" pitchFamily="18" charset="0"/>
              </a:rPr>
              <a:t>	available balance;</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(9)</a:t>
            </a:r>
            <a:r>
              <a:rPr lang="en-US" sz="1600">
                <a:solidFill>
                  <a:srgbClr val="000000"/>
                </a:solidFill>
                <a:latin typeface="Arial" pitchFamily="34" charset="0"/>
                <a:cs typeface="Times New Roman" pitchFamily="18" charset="0"/>
              </a:rPr>
              <a:t>	percent work complete; and</a:t>
            </a:r>
            <a:endParaRPr lang="en-US" sz="1600">
              <a:latin typeface="Arial" pitchFamily="34" charset="0"/>
              <a:cs typeface="Times New Roman" pitchFamily="18" charset="0"/>
            </a:endParaRPr>
          </a:p>
          <a:p>
            <a:pPr marL="396875" indent="0" algn="just" eaLnBrk="1" fontAlgn="auto" hangingPunct="1">
              <a:lnSpc>
                <a:spcPct val="90000"/>
              </a:lnSpc>
              <a:spcBef>
                <a:spcPct val="0"/>
              </a:spcBef>
              <a:spcAft>
                <a:spcPts val="0"/>
              </a:spcAft>
              <a:buFont typeface="Wingdings" pitchFamily="2" charset="2"/>
              <a:buNone/>
              <a:tabLst>
                <a:tab pos="396875" algn="l"/>
              </a:tabLst>
              <a:defRPr/>
            </a:pPr>
            <a:r>
              <a:rPr lang="en-US" sz="1600">
                <a:solidFill>
                  <a:schemeClr val="tx2"/>
                </a:solidFill>
                <a:latin typeface="Arial" pitchFamily="34" charset="0"/>
                <a:cs typeface="Times New Roman" pitchFamily="18" charset="0"/>
              </a:rPr>
              <a:t>(10)</a:t>
            </a:r>
            <a:r>
              <a:rPr lang="en-US" sz="1600">
                <a:solidFill>
                  <a:srgbClr val="000000"/>
                </a:solidFill>
                <a:latin typeface="Arial" pitchFamily="34" charset="0"/>
                <a:cs typeface="Times New Roman" pitchFamily="18" charset="0"/>
              </a:rPr>
              <a:t>	narrative identifying any problems (including, without limitation, delays and cost overruns) and indicating whether such problems will substantially alter work schedule or costs.</a:t>
            </a:r>
            <a:endParaRPr lang="en-US"/>
          </a:p>
        </p:txBody>
      </p:sp>
      <p:sp>
        <p:nvSpPr>
          <p:cNvPr id="140290" name="Rectangle 2"/>
          <p:cNvSpPr>
            <a:spLocks noGrp="1" noChangeArrowheads="1"/>
          </p:cNvSpPr>
          <p:nvPr>
            <p:ph type="title"/>
          </p:nvPr>
        </p:nvSpPr>
        <p:spPr>
          <a:xfrm>
            <a:off x="2057400" y="381000"/>
            <a:ext cx="4876800" cy="762000"/>
          </a:xfrm>
        </p:spPr>
        <p:txBody>
          <a:bodyPr/>
          <a:lstStyle/>
          <a:p>
            <a:pPr eaLnBrk="1" fontAlgn="auto" hangingPunct="1">
              <a:spcAft>
                <a:spcPts val="0"/>
              </a:spcAft>
              <a:defRPr/>
            </a:pPr>
            <a:r>
              <a:rPr lang="en-US" sz="3600"/>
              <a:t>Status Report</a:t>
            </a:r>
            <a:endParaRPr lang="en-US" sz="1800"/>
          </a:p>
        </p:txBody>
      </p:sp>
      <p:sp>
        <p:nvSpPr>
          <p:cNvPr id="89092" name="Text Box 4"/>
          <p:cNvSpPr txBox="1">
            <a:spLocks noChangeArrowheads="1"/>
          </p:cNvSpPr>
          <p:nvPr/>
        </p:nvSpPr>
        <p:spPr bwMode="auto">
          <a:xfrm>
            <a:off x="381000" y="4572000"/>
            <a:ext cx="8382000" cy="947738"/>
          </a:xfrm>
          <a:prstGeom prst="rect">
            <a:avLst/>
          </a:prstGeom>
          <a:noFill/>
          <a:ln w="9525">
            <a:noFill/>
            <a:miter lim="800000"/>
            <a:headEnd/>
            <a:tailEnd/>
          </a:ln>
        </p:spPr>
        <p:txBody>
          <a:bodyPr>
            <a:spAutoFit/>
          </a:bodyPr>
          <a:lstStyle/>
          <a:p>
            <a:pPr eaLnBrk="0" hangingPunct="0">
              <a:spcBef>
                <a:spcPct val="50000"/>
              </a:spcBef>
            </a:pPr>
            <a:r>
              <a:rPr lang="en-US" sz="1600" dirty="0">
                <a:latin typeface="Arial" pitchFamily="34" charset="0"/>
              </a:rPr>
              <a:t>Reports are usually due by the 15th of each </a:t>
            </a:r>
            <a:r>
              <a:rPr lang="en-US" sz="1600" dirty="0" smtClean="0">
                <a:latin typeface="Arial" pitchFamily="34" charset="0"/>
              </a:rPr>
              <a:t>month.</a:t>
            </a:r>
            <a:endParaRPr lang="en-US" sz="1600" dirty="0">
              <a:latin typeface="Arial" pitchFamily="34" charset="0"/>
            </a:endParaRPr>
          </a:p>
          <a:p>
            <a:pPr eaLnBrk="0" hangingPunct="0">
              <a:spcBef>
                <a:spcPct val="50000"/>
              </a:spcBef>
            </a:pPr>
            <a:r>
              <a:rPr lang="en-US" sz="1600" dirty="0">
                <a:latin typeface="Arial" pitchFamily="34" charset="0"/>
              </a:rPr>
              <a:t>Report deviations from the original expenditure schedule (10% or $1 million) directly to the Executive </a:t>
            </a:r>
            <a:r>
              <a:rPr lang="en-US" sz="1600" dirty="0" smtClean="0">
                <a:latin typeface="Arial" pitchFamily="34" charset="0"/>
              </a:rPr>
              <a:t>Director.</a:t>
            </a:r>
            <a:endParaRPr lang="en-US" sz="1600" dirty="0">
              <a:latin typeface="Arial" pitchFamily="34" charset="0"/>
            </a:endParaRPr>
          </a:p>
        </p:txBody>
      </p:sp>
      <p:sp>
        <p:nvSpPr>
          <p:cNvPr id="89093" name="Text Box 6"/>
          <p:cNvSpPr txBox="1">
            <a:spLocks noChangeArrowheads="1"/>
          </p:cNvSpPr>
          <p:nvPr/>
        </p:nvSpPr>
        <p:spPr bwMode="auto">
          <a:xfrm>
            <a:off x="2667000" y="5334000"/>
            <a:ext cx="5073650" cy="641350"/>
          </a:xfrm>
          <a:prstGeom prst="rect">
            <a:avLst/>
          </a:prstGeom>
          <a:solidFill>
            <a:schemeClr val="accent1"/>
          </a:solidFill>
          <a:ln w="9525">
            <a:noFill/>
            <a:miter lim="800000"/>
            <a:headEnd/>
            <a:tailEnd/>
          </a:ln>
        </p:spPr>
        <p:txBody>
          <a:bodyPr>
            <a:spAutoFit/>
          </a:bodyPr>
          <a:lstStyle/>
          <a:p>
            <a:r>
              <a:rPr lang="en-US" sz="1800" b="1" dirty="0">
                <a:latin typeface="Arial" pitchFamily="34" charset="0"/>
              </a:rPr>
              <a:t>GO Bonds: Financing </a:t>
            </a:r>
            <a:r>
              <a:rPr lang="en-US" sz="1800" b="1" dirty="0" smtClean="0">
                <a:latin typeface="Arial" pitchFamily="34" charset="0"/>
              </a:rPr>
              <a:t>Agreement</a:t>
            </a:r>
          </a:p>
          <a:p>
            <a:r>
              <a:rPr lang="en-US" sz="1800" b="1" dirty="0" smtClean="0">
                <a:latin typeface="Arial" pitchFamily="34" charset="0"/>
              </a:rPr>
              <a:t>Revenue </a:t>
            </a:r>
            <a:r>
              <a:rPr lang="en-US" sz="1800" b="1" dirty="0">
                <a:latin typeface="Arial" pitchFamily="34" charset="0"/>
              </a:rPr>
              <a:t>Bonds: Lease </a:t>
            </a:r>
            <a:r>
              <a:rPr lang="en-US" sz="1800" b="1" dirty="0" smtClean="0">
                <a:latin typeface="Arial" pitchFamily="34" charset="0"/>
              </a:rPr>
              <a:t>Agreement</a:t>
            </a:r>
            <a:endParaRPr lang="en-US" sz="1800" b="1" dirty="0">
              <a:latin typeface="Arial" pitchFamily="34" charset="0"/>
            </a:endParaRPr>
          </a:p>
        </p:txBody>
      </p:sp>
      <p:sp>
        <p:nvSpPr>
          <p:cNvPr id="89094" name="Slide Number Placeholder 5"/>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919D00E7-8E61-442B-809C-192A526629F0}" type="slidenum">
              <a:rPr lang="en-US" smtClean="0"/>
              <a:pPr/>
              <a:t>110</a:t>
            </a:fld>
            <a:endParaRPr lang="en-US" dirty="0" smtClean="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685800" y="1676400"/>
            <a:ext cx="7772400" cy="3429000"/>
          </a:xfrm>
        </p:spPr>
        <p:txBody>
          <a:bodyPr>
            <a:normAutofit lnSpcReduction="10000"/>
          </a:bodyPr>
          <a:lstStyle/>
          <a:p>
            <a:pPr marL="365760" indent="-256032" eaLnBrk="1" fontAlgn="auto" hangingPunct="1">
              <a:spcAft>
                <a:spcPts val="0"/>
              </a:spcAft>
              <a:buFont typeface="Wingdings 3"/>
              <a:buChar char=""/>
              <a:defRPr/>
            </a:pPr>
            <a:r>
              <a:rPr lang="en-US" sz="2600"/>
              <a:t>Submit a project completion certificate upon completion of the financed projects or when no further proceeds will be expended for project costs.</a:t>
            </a:r>
          </a:p>
          <a:p>
            <a:pPr marL="365760" indent="-256032" eaLnBrk="1" fontAlgn="auto" hangingPunct="1">
              <a:spcAft>
                <a:spcPts val="0"/>
              </a:spcAft>
              <a:buFont typeface="Wingdings 3"/>
              <a:buChar char=""/>
              <a:defRPr/>
            </a:pPr>
            <a:r>
              <a:rPr lang="en-US" sz="2600"/>
              <a:t>Upon completion of the project, any unspent bond proceeds are transferred to the debt service fund and used to pay debt service.</a:t>
            </a:r>
          </a:p>
          <a:p>
            <a:pPr marL="365760" indent="-256032" eaLnBrk="1" fontAlgn="auto" hangingPunct="1">
              <a:spcAft>
                <a:spcPts val="0"/>
              </a:spcAft>
              <a:buFont typeface="Wingdings 3"/>
              <a:buChar char=""/>
              <a:defRPr/>
            </a:pPr>
            <a:r>
              <a:rPr lang="en-US" sz="2600"/>
              <a:t>Goal: Close project funds within 3 to 5 years (for construction projects)</a:t>
            </a:r>
            <a:endParaRPr lang="en-US" sz="2400"/>
          </a:p>
        </p:txBody>
      </p:sp>
      <p:sp>
        <p:nvSpPr>
          <p:cNvPr id="77826" name="Rectangle 2"/>
          <p:cNvSpPr>
            <a:spLocks noGrp="1" noChangeArrowheads="1"/>
          </p:cNvSpPr>
          <p:nvPr>
            <p:ph type="title"/>
          </p:nvPr>
        </p:nvSpPr>
        <p:spPr>
          <a:xfrm>
            <a:off x="152400" y="533400"/>
            <a:ext cx="8153400" cy="990600"/>
          </a:xfrm>
        </p:spPr>
        <p:txBody>
          <a:bodyPr/>
          <a:lstStyle/>
          <a:p>
            <a:pPr eaLnBrk="1" fontAlgn="auto" hangingPunct="1">
              <a:spcAft>
                <a:spcPts val="0"/>
              </a:spcAft>
              <a:defRPr/>
            </a:pPr>
            <a:r>
              <a:rPr lang="en-US"/>
              <a:t>Project Completion Certificate</a:t>
            </a:r>
          </a:p>
        </p:txBody>
      </p:sp>
      <p:sp>
        <p:nvSpPr>
          <p:cNvPr id="90116" name="Text Box 4"/>
          <p:cNvSpPr txBox="1">
            <a:spLocks noChangeArrowheads="1"/>
          </p:cNvSpPr>
          <p:nvPr/>
        </p:nvSpPr>
        <p:spPr bwMode="auto">
          <a:xfrm>
            <a:off x="2667000" y="5334000"/>
            <a:ext cx="5073650" cy="641350"/>
          </a:xfrm>
          <a:prstGeom prst="rect">
            <a:avLst/>
          </a:prstGeom>
          <a:solidFill>
            <a:schemeClr val="accent1"/>
          </a:solidFill>
          <a:ln w="9525">
            <a:noFill/>
            <a:miter lim="800000"/>
            <a:headEnd/>
            <a:tailEnd/>
          </a:ln>
        </p:spPr>
        <p:txBody>
          <a:bodyPr>
            <a:spAutoFit/>
          </a:bodyPr>
          <a:lstStyle/>
          <a:p>
            <a:r>
              <a:rPr lang="en-US" sz="1800" b="1" dirty="0">
                <a:latin typeface="Arial" pitchFamily="34" charset="0"/>
              </a:rPr>
              <a:t>GO Bonds: Financing </a:t>
            </a:r>
            <a:r>
              <a:rPr lang="en-US" sz="1800" b="1" dirty="0" smtClean="0">
                <a:latin typeface="Arial" pitchFamily="34" charset="0"/>
              </a:rPr>
              <a:t>Agreement</a:t>
            </a:r>
            <a:r>
              <a:rPr lang="en-US" sz="1800" b="1" dirty="0">
                <a:latin typeface="Arial" pitchFamily="34" charset="0"/>
              </a:rPr>
              <a:t/>
            </a:r>
            <a:br>
              <a:rPr lang="en-US" sz="1800" b="1" dirty="0">
                <a:latin typeface="Arial" pitchFamily="34" charset="0"/>
              </a:rPr>
            </a:br>
            <a:r>
              <a:rPr lang="en-US" sz="1800" b="1" dirty="0">
                <a:latin typeface="Arial" pitchFamily="34" charset="0"/>
              </a:rPr>
              <a:t>Revenue Bonds: Lease </a:t>
            </a:r>
            <a:r>
              <a:rPr lang="en-US" sz="1800" b="1" dirty="0" smtClean="0">
                <a:latin typeface="Arial" pitchFamily="34" charset="0"/>
              </a:rPr>
              <a:t>Agreement</a:t>
            </a:r>
            <a:endParaRPr lang="en-US" sz="1800" b="1" dirty="0">
              <a:latin typeface="Arial" pitchFamily="34" charset="0"/>
            </a:endParaRPr>
          </a:p>
        </p:txBody>
      </p:sp>
      <p:sp>
        <p:nvSpPr>
          <p:cNvPr id="90117" name="Slide Number Placeholder 4"/>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91236075-3089-4D80-AC5B-7464361ED636}" type="slidenum">
              <a:rPr lang="en-US" smtClean="0"/>
              <a:pPr/>
              <a:t>111</a:t>
            </a:fld>
            <a:endParaRPr lang="en-US" dirty="0" smtClean="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304800" y="1066800"/>
            <a:ext cx="8534400" cy="4524315"/>
          </a:xfrm>
          <a:prstGeom prst="rect">
            <a:avLst/>
          </a:prstGeom>
          <a:noFill/>
          <a:ln w="9525">
            <a:noFill/>
            <a:miter lim="800000"/>
            <a:headEnd/>
            <a:tailEnd/>
          </a:ln>
        </p:spPr>
        <p:txBody>
          <a:bodyPr>
            <a:spAutoFit/>
          </a:bodyPr>
          <a:lstStyle/>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The undersigned hereby certifies, on behalf of </a:t>
            </a:r>
            <a:r>
              <a:rPr lang="en-US" sz="1200" dirty="0">
                <a:latin typeface="Arial" pitchFamily="34" charset="0"/>
                <a:cs typeface="Times New Roman" pitchFamily="18" charset="0"/>
              </a:rPr>
              <a:t>“Qualified Agency”</a:t>
            </a:r>
            <a:r>
              <a:rPr lang="en-US" sz="1200" dirty="0">
                <a:solidFill>
                  <a:srgbClr val="000000"/>
                </a:solidFill>
                <a:latin typeface="Arial" pitchFamily="34" charset="0"/>
                <a:cs typeface="Times New Roman" pitchFamily="18" charset="0"/>
              </a:rPr>
              <a:t> , as follows:</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t>
            </a:r>
            <a:endParaRPr lang="en-US" sz="1200" dirty="0">
              <a:latin typeface="Arial" pitchFamily="34" charset="0"/>
              <a:cs typeface="Times New Roman" pitchFamily="18" charset="0"/>
            </a:endParaRP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The capitalized terms in this Certificate that are not herein defined shall have the meanings defined in the Lease/Financing Agreement, dated as of _____________, between the </a:t>
            </a:r>
            <a:r>
              <a:rPr lang="en-US" sz="1200" dirty="0">
                <a:latin typeface="Arial" pitchFamily="34" charset="0"/>
                <a:cs typeface="Times New Roman" pitchFamily="18" charset="0"/>
              </a:rPr>
              <a:t>“Qualified Agency”</a:t>
            </a:r>
            <a:r>
              <a:rPr lang="en-US" sz="1200" dirty="0">
                <a:solidFill>
                  <a:srgbClr val="000000"/>
                </a:solidFill>
                <a:latin typeface="Arial" pitchFamily="34" charset="0"/>
                <a:cs typeface="Times New Roman" pitchFamily="18" charset="0"/>
              </a:rPr>
              <a:t> and the Texas Public Finance Authority.</a:t>
            </a: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endParaRPr lang="en-US" sz="1200" dirty="0">
              <a:latin typeface="Arial" pitchFamily="34" charset="0"/>
              <a:cs typeface="Times New Roman" pitchFamily="18" charset="0"/>
            </a:endParaRP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The Project was completed on (or no further proceeds of the Bonds are to be expended for Project Costs as of) ________________________________</a:t>
            </a:r>
            <a:r>
              <a:rPr lang="en-US" sz="1200" i="1" dirty="0">
                <a:solidFill>
                  <a:srgbClr val="000000"/>
                </a:solidFill>
                <a:latin typeface="Arial" pitchFamily="34" charset="0"/>
                <a:cs typeface="Times New Roman" pitchFamily="18" charset="0"/>
              </a:rPr>
              <a:t> [insert date].</a:t>
            </a: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endParaRPr lang="en-US" sz="1200" dirty="0">
              <a:latin typeface="Arial" pitchFamily="34" charset="0"/>
              <a:cs typeface="Times New Roman" pitchFamily="18" charset="0"/>
            </a:endParaRP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Except for $___________ (the “</a:t>
            </a:r>
            <a:r>
              <a:rPr lang="en-US" sz="1200" i="1" dirty="0" err="1">
                <a:solidFill>
                  <a:srgbClr val="000000"/>
                </a:solidFill>
                <a:latin typeface="Arial" pitchFamily="34" charset="0"/>
                <a:cs typeface="Times New Roman" pitchFamily="18" charset="0"/>
              </a:rPr>
              <a:t>Retainage</a:t>
            </a:r>
            <a:r>
              <a:rPr lang="en-US" sz="1200" dirty="0">
                <a:solidFill>
                  <a:srgbClr val="000000"/>
                </a:solidFill>
                <a:latin typeface="Arial" pitchFamily="34" charset="0"/>
                <a:cs typeface="Times New Roman" pitchFamily="18" charset="0"/>
              </a:rPr>
              <a:t>”), all Project Costs that have been incurred have been paid, and no further disbursements from the Project Fund for the payment of Project Costs will be necessary.</a:t>
            </a: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endParaRPr lang="en-US" sz="1200" dirty="0">
              <a:latin typeface="Arial" pitchFamily="34" charset="0"/>
              <a:cs typeface="Times New Roman" pitchFamily="18" charset="0"/>
            </a:endParaRPr>
          </a:p>
          <a:p>
            <a:pPr marL="342900" indent="-342900" algn="just" eaLnBrk="0" hangingPunct="0">
              <a:buClr>
                <a:schemeClr val="tx2"/>
              </a:buClr>
              <a:buFontTx/>
              <a:buAutoNum type="alphaLcPeriod"/>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The </a:t>
            </a:r>
            <a:r>
              <a:rPr lang="en-US" sz="1200" dirty="0" err="1">
                <a:solidFill>
                  <a:srgbClr val="000000"/>
                </a:solidFill>
                <a:latin typeface="Arial" pitchFamily="34" charset="0"/>
                <a:cs typeface="Times New Roman" pitchFamily="18" charset="0"/>
              </a:rPr>
              <a:t>Retainage</a:t>
            </a:r>
            <a:r>
              <a:rPr lang="en-US" sz="1200" dirty="0">
                <a:solidFill>
                  <a:srgbClr val="000000"/>
                </a:solidFill>
                <a:latin typeface="Arial" pitchFamily="34" charset="0"/>
                <a:cs typeface="Times New Roman" pitchFamily="18" charset="0"/>
              </a:rPr>
              <a:t> is sufficient to pay all claims (1) for the payment of any Project Costs that are not presently due, and (2) for the payment of any Project Costs the liability for which is being contested or disputed by the </a:t>
            </a:r>
            <a:r>
              <a:rPr lang="en-US" sz="1200" dirty="0">
                <a:latin typeface="Arial" pitchFamily="34" charset="0"/>
                <a:cs typeface="Times New Roman" pitchFamily="18" charset="0"/>
              </a:rPr>
              <a:t>“Qualified </a:t>
            </a:r>
            <a:r>
              <a:rPr lang="en-US" sz="1200" dirty="0" smtClean="0">
                <a:latin typeface="Arial" pitchFamily="34" charset="0"/>
                <a:cs typeface="Times New Roman" pitchFamily="18" charset="0"/>
              </a:rPr>
              <a:t>Agency.”</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IN WITNESS WHEREOF, the undersigned executes this Certificate on the date shown below.</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t>
            </a:r>
            <a:r>
              <a:rPr lang="en-US" sz="1200" dirty="0">
                <a:latin typeface="Arial" pitchFamily="34" charset="0"/>
                <a:cs typeface="Times New Roman" pitchFamily="18" charset="0"/>
              </a:rPr>
              <a:t>           ____________________________</a:t>
            </a:r>
          </a:p>
          <a:p>
            <a:pPr marL="342900" indent="-342900"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latin typeface="Arial" pitchFamily="34" charset="0"/>
                <a:cs typeface="Times New Roman" pitchFamily="18" charset="0"/>
              </a:rPr>
              <a:t>          “Qualified Agency”</a:t>
            </a:r>
          </a:p>
          <a:p>
            <a:pPr marL="342900" indent="-342900"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By:______________________________</a:t>
            </a: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Authorized </a:t>
            </a:r>
            <a:r>
              <a:rPr lang="en-US" sz="1200" dirty="0" smtClean="0">
                <a:solidFill>
                  <a:srgbClr val="000000"/>
                </a:solidFill>
                <a:latin typeface="Arial" pitchFamily="34" charset="0"/>
                <a:cs typeface="Times New Roman" pitchFamily="18" charset="0"/>
              </a:rPr>
              <a:t>Representative</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a:t>
            </a:r>
            <a:endParaRPr lang="en-US" sz="1200" dirty="0">
              <a:latin typeface="Arial" pitchFamily="34" charset="0"/>
              <a:cs typeface="Times New Roman" pitchFamily="18" charset="0"/>
            </a:endParaRPr>
          </a:p>
          <a:p>
            <a:pPr marL="342900" indent="-342900" algn="just"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r>
              <a:rPr lang="en-US" sz="1200" dirty="0">
                <a:solidFill>
                  <a:srgbClr val="000000"/>
                </a:solidFill>
                <a:latin typeface="Arial" pitchFamily="34" charset="0"/>
                <a:cs typeface="Times New Roman" pitchFamily="18" charset="0"/>
              </a:rPr>
              <a:t>          Date:_______________________________</a:t>
            </a:r>
            <a:endParaRPr lang="en-US" sz="1200" dirty="0">
              <a:latin typeface="Arial" pitchFamily="34" charset="0"/>
              <a:cs typeface="Times New Roman" pitchFamily="18" charset="0"/>
            </a:endParaRPr>
          </a:p>
          <a:p>
            <a:pPr marL="342900" indent="-342900" eaLnBrk="0" hangingPunct="0">
              <a:tabLst>
                <a:tab pos="-457200" algn="l"/>
                <a:tab pos="0" algn="l"/>
                <a:tab pos="457200" algn="l"/>
                <a:tab pos="914400" algn="l"/>
                <a:tab pos="1371600" algn="l"/>
                <a:tab pos="1828800" algn="l"/>
                <a:tab pos="2286000" algn="l"/>
                <a:tab pos="2743200" algn="l"/>
                <a:tab pos="2971800" algn="l"/>
                <a:tab pos="3657600" algn="l"/>
                <a:tab pos="4114800" algn="l"/>
                <a:tab pos="4572000" algn="l"/>
                <a:tab pos="5029200" algn="l"/>
                <a:tab pos="5486400" algn="l"/>
                <a:tab pos="5943600" algn="l"/>
              </a:tabLst>
            </a:pPr>
            <a:endParaRPr lang="en-US" sz="1200" dirty="0">
              <a:latin typeface="Arial" pitchFamily="34" charset="0"/>
            </a:endParaRPr>
          </a:p>
        </p:txBody>
      </p:sp>
      <p:sp>
        <p:nvSpPr>
          <p:cNvPr id="91139" name="Text Box 3"/>
          <p:cNvSpPr txBox="1">
            <a:spLocks noChangeArrowheads="1"/>
          </p:cNvSpPr>
          <p:nvPr/>
        </p:nvSpPr>
        <p:spPr bwMode="auto">
          <a:xfrm>
            <a:off x="228600" y="533400"/>
            <a:ext cx="8305800" cy="519113"/>
          </a:xfrm>
          <a:prstGeom prst="rect">
            <a:avLst/>
          </a:prstGeom>
          <a:noFill/>
          <a:ln w="9525">
            <a:noFill/>
            <a:miter lim="800000"/>
            <a:headEnd/>
            <a:tailEnd/>
          </a:ln>
        </p:spPr>
        <p:txBody>
          <a:bodyPr>
            <a:spAutoFit/>
          </a:bodyPr>
          <a:lstStyle/>
          <a:p>
            <a:pPr eaLnBrk="0" hangingPunct="0"/>
            <a:r>
              <a:rPr lang="en-US" sz="2800">
                <a:solidFill>
                  <a:schemeClr val="tx2"/>
                </a:solidFill>
                <a:latin typeface="Arial Black" pitchFamily="34" charset="0"/>
              </a:rPr>
              <a:t>Form of Project Completion Certificate</a:t>
            </a:r>
          </a:p>
        </p:txBody>
      </p:sp>
      <p:sp>
        <p:nvSpPr>
          <p:cNvPr id="91140"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AC5C1014-373A-4AE8-AF0C-4E3C1C4BFA7E}" type="slidenum">
              <a:rPr lang="en-US" smtClean="0"/>
              <a:pPr/>
              <a:t>112</a:t>
            </a:fld>
            <a:endParaRPr lang="en-US" dirty="0" smtClean="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152400" y="2057400"/>
            <a:ext cx="8686800" cy="1066800"/>
          </a:xfrm>
        </p:spPr>
        <p:txBody>
          <a:bodyPr/>
          <a:lstStyle/>
          <a:p>
            <a:pPr eaLnBrk="1" fontAlgn="auto" hangingPunct="1">
              <a:spcAft>
                <a:spcPts val="0"/>
              </a:spcAft>
              <a:defRPr/>
            </a:pPr>
            <a:r>
              <a:rPr lang="en-US"/>
              <a:t>3. Arbitrage Rebate</a:t>
            </a:r>
          </a:p>
        </p:txBody>
      </p:sp>
      <p:pic>
        <p:nvPicPr>
          <p:cNvPr id="92163" name="Picture 3" descr="C:\My Download Files\TPFASilverSeal.gif"/>
          <p:cNvPicPr>
            <a:picLocks noChangeAspect="1" noChangeArrowheads="1"/>
          </p:cNvPicPr>
          <p:nvPr/>
        </p:nvPicPr>
        <p:blipFill>
          <a:blip r:embed="rId3" cstate="print"/>
          <a:srcRect/>
          <a:stretch>
            <a:fillRect/>
          </a:stretch>
        </p:blipFill>
        <p:spPr bwMode="auto">
          <a:xfrm>
            <a:off x="381000" y="5105400"/>
            <a:ext cx="1381125" cy="1390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idx="1"/>
          </p:nvPr>
        </p:nvSpPr>
        <p:spPr>
          <a:xfrm>
            <a:off x="685800" y="1600200"/>
            <a:ext cx="7772400" cy="4495800"/>
          </a:xfrm>
        </p:spPr>
        <p:txBody>
          <a:bodyPr/>
          <a:lstStyle/>
          <a:p>
            <a:pPr eaLnBrk="1" hangingPunct="1">
              <a:buClr>
                <a:schemeClr val="tx1"/>
              </a:buClr>
              <a:buFont typeface="Wingdings" pitchFamily="2" charset="2"/>
              <a:buNone/>
            </a:pPr>
            <a:r>
              <a:rPr lang="en-US" u="sng" smtClean="0"/>
              <a:t>Arbitrage</a:t>
            </a:r>
            <a:r>
              <a:rPr lang="en-US" smtClean="0"/>
              <a:t> is the ability to invest low-yielding tax-exempt bond proceeds in higher yielding taxable securities, resulting in a profit (loss).  </a:t>
            </a:r>
          </a:p>
          <a:p>
            <a:pPr eaLnBrk="1" hangingPunct="1">
              <a:buClr>
                <a:schemeClr val="tx1"/>
              </a:buClr>
              <a:buFont typeface="Wingdings" pitchFamily="2" charset="2"/>
              <a:buNone/>
            </a:pPr>
            <a:endParaRPr lang="en-US" u="sng" smtClean="0"/>
          </a:p>
          <a:p>
            <a:pPr eaLnBrk="1" hangingPunct="1">
              <a:buClr>
                <a:schemeClr val="tx1"/>
              </a:buClr>
              <a:buFont typeface="Wingdings" pitchFamily="2" charset="2"/>
              <a:buNone/>
            </a:pPr>
            <a:r>
              <a:rPr lang="en-US" u="sng" smtClean="0"/>
              <a:t>Arbitrage rebate</a:t>
            </a:r>
            <a:r>
              <a:rPr lang="en-US" smtClean="0"/>
              <a:t> is the amount of profit earned from arbitrage that must be rebated to the federal government.  </a:t>
            </a:r>
          </a:p>
        </p:txBody>
      </p:sp>
      <p:sp>
        <p:nvSpPr>
          <p:cNvPr id="490498" name="Rectangle 2"/>
          <p:cNvSpPr>
            <a:spLocks noGrp="1" noChangeArrowheads="1"/>
          </p:cNvSpPr>
          <p:nvPr>
            <p:ph type="title"/>
          </p:nvPr>
        </p:nvSpPr>
        <p:spPr>
          <a:xfrm>
            <a:off x="609600" y="304800"/>
            <a:ext cx="7772400" cy="1143000"/>
          </a:xfrm>
        </p:spPr>
        <p:txBody>
          <a:bodyPr/>
          <a:lstStyle/>
          <a:p>
            <a:pPr eaLnBrk="1" fontAlgn="auto" hangingPunct="1">
              <a:spcAft>
                <a:spcPts val="0"/>
              </a:spcAft>
              <a:defRPr/>
            </a:pPr>
            <a:r>
              <a:rPr lang="en-US" dirty="0" smtClean="0"/>
              <a:t>What is Arbitrage?</a:t>
            </a:r>
            <a:endParaRPr lang="en-US" dirty="0"/>
          </a:p>
        </p:txBody>
      </p:sp>
      <p:sp>
        <p:nvSpPr>
          <p:cNvPr id="93188"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42AD0D40-1C10-4F5C-90FD-23ECC1342495}" type="slidenum">
              <a:rPr lang="en-US" smtClean="0"/>
              <a:pPr/>
              <a:t>114</a:t>
            </a:fld>
            <a:endParaRPr lang="en-US" dirty="0" smtClean="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228600" y="152400"/>
            <a:ext cx="8686800" cy="990600"/>
          </a:xfrm>
        </p:spPr>
        <p:txBody>
          <a:bodyPr/>
          <a:lstStyle/>
          <a:p>
            <a:pPr eaLnBrk="1" fontAlgn="auto" hangingPunct="1">
              <a:spcAft>
                <a:spcPts val="0"/>
              </a:spcAft>
              <a:defRPr/>
            </a:pPr>
            <a:r>
              <a:rPr lang="en-US" sz="4000"/>
              <a:t>Arbitrage for Tax Exempt Bonds</a:t>
            </a:r>
          </a:p>
        </p:txBody>
      </p:sp>
      <p:pic>
        <p:nvPicPr>
          <p:cNvPr id="94211" name="Picture 3"/>
          <p:cNvPicPr>
            <a:picLocks noChangeAspect="1" noChangeArrowheads="1"/>
          </p:cNvPicPr>
          <p:nvPr/>
        </p:nvPicPr>
        <p:blipFill>
          <a:blip r:embed="rId3" cstate="print"/>
          <a:srcRect/>
          <a:stretch>
            <a:fillRect/>
          </a:stretch>
        </p:blipFill>
        <p:spPr bwMode="auto">
          <a:xfrm>
            <a:off x="457200" y="1219200"/>
            <a:ext cx="6883400" cy="4706938"/>
          </a:xfrm>
          <a:prstGeom prst="rect">
            <a:avLst/>
          </a:prstGeom>
          <a:noFill/>
          <a:ln w="6350" algn="ctr">
            <a:noFill/>
            <a:miter lim="800000"/>
            <a:headEnd/>
            <a:tailEnd/>
          </a:ln>
        </p:spPr>
      </p:pic>
      <p:sp>
        <p:nvSpPr>
          <p:cNvPr id="94212" name="Text Box 4"/>
          <p:cNvSpPr txBox="1">
            <a:spLocks noChangeArrowheads="1"/>
          </p:cNvSpPr>
          <p:nvPr/>
        </p:nvSpPr>
        <p:spPr bwMode="auto">
          <a:xfrm>
            <a:off x="381000" y="6248400"/>
            <a:ext cx="6705600" cy="274638"/>
          </a:xfrm>
          <a:prstGeom prst="rect">
            <a:avLst/>
          </a:prstGeom>
          <a:noFill/>
          <a:ln w="9525">
            <a:noFill/>
            <a:miter lim="800000"/>
            <a:headEnd/>
            <a:tailEnd/>
          </a:ln>
        </p:spPr>
        <p:txBody>
          <a:bodyPr>
            <a:spAutoFit/>
          </a:bodyPr>
          <a:lstStyle/>
          <a:p>
            <a:pPr eaLnBrk="0" hangingPunct="0">
              <a:spcBef>
                <a:spcPct val="50000"/>
              </a:spcBef>
            </a:pPr>
            <a:r>
              <a:rPr lang="en-US" sz="1200"/>
              <a:t>Source: Public Financial Management</a:t>
            </a:r>
          </a:p>
        </p:txBody>
      </p:sp>
      <p:sp>
        <p:nvSpPr>
          <p:cNvPr id="94213"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81A4C35-B251-4381-BCF3-44E6496A32EA}" type="slidenum">
              <a:rPr lang="en-US" smtClean="0"/>
              <a:pPr/>
              <a:t>115</a:t>
            </a:fld>
            <a:endParaRPr lang="en-US" smtClean="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Content Placeholder 1"/>
          <p:cNvSpPr>
            <a:spLocks noGrp="1"/>
          </p:cNvSpPr>
          <p:nvPr>
            <p:ph idx="1"/>
          </p:nvPr>
        </p:nvSpPr>
        <p:spPr/>
        <p:txBody>
          <a:bodyPr/>
          <a:lstStyle/>
          <a:p>
            <a:r>
              <a:rPr lang="en-US" smtClean="0"/>
              <a:t>Arbitrage is measured within an issue, aggregated among funds</a:t>
            </a:r>
          </a:p>
          <a:p>
            <a:r>
              <a:rPr lang="en-US" smtClean="0"/>
              <a:t>Yield Restriction after third year – restriction against investing above the bond yield</a:t>
            </a:r>
          </a:p>
          <a:p>
            <a:r>
              <a:rPr lang="en-US" smtClean="0"/>
              <a:t>Construction Funds – temporary period allowed, typically 3 years; 5 years with certification</a:t>
            </a:r>
          </a:p>
          <a:p>
            <a:r>
              <a:rPr lang="en-US" smtClean="0"/>
              <a:t>Yield Reduction payments</a:t>
            </a:r>
          </a:p>
          <a:p>
            <a:pPr>
              <a:buFont typeface="Wingdings 3" pitchFamily="18" charset="2"/>
              <a:buNone/>
            </a:pPr>
            <a:endParaRPr lang="en-US" smtClean="0"/>
          </a:p>
        </p:txBody>
      </p:sp>
      <p:sp>
        <p:nvSpPr>
          <p:cNvPr id="3" name="Title 2"/>
          <p:cNvSpPr>
            <a:spLocks noGrp="1"/>
          </p:cNvSpPr>
          <p:nvPr>
            <p:ph type="title"/>
          </p:nvPr>
        </p:nvSpPr>
        <p:spPr/>
        <p:txBody>
          <a:bodyPr/>
          <a:lstStyle/>
          <a:p>
            <a:pPr>
              <a:defRPr/>
            </a:pPr>
            <a:r>
              <a:rPr lang="en-US" dirty="0" smtClean="0"/>
              <a:t>Arbitrage</a:t>
            </a:r>
            <a:endParaRPr lang="en-US" dirty="0"/>
          </a:p>
        </p:txBody>
      </p:sp>
      <p:sp>
        <p:nvSpPr>
          <p:cNvPr id="97284" name="Slide Number Placeholder 3"/>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9B1572D0-75D5-4AA6-A8F1-0CB8B557238E}" type="slidenum">
              <a:rPr lang="en-US" smtClean="0"/>
              <a:pPr/>
              <a:t>116</a:t>
            </a:fld>
            <a:endParaRPr lang="en-US"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Exceptions to Arbitrage Rebate</a:t>
            </a:r>
            <a:endParaRPr lang="en-US" dirty="0"/>
          </a:p>
        </p:txBody>
      </p:sp>
      <p:sp>
        <p:nvSpPr>
          <p:cNvPr id="95235" name="Slide Number Placeholder 2"/>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73ED64E6-0CA0-4577-B8B1-F11E464AAB82}" type="slidenum">
              <a:rPr lang="en-US" smtClean="0"/>
              <a:pPr/>
              <a:t>117</a:t>
            </a:fld>
            <a:endParaRPr lang="en-US" dirty="0" smtClean="0"/>
          </a:p>
        </p:txBody>
      </p:sp>
      <p:sp>
        <p:nvSpPr>
          <p:cNvPr id="4" name="Rectangle 3"/>
          <p:cNvSpPr txBox="1">
            <a:spLocks noChangeArrowheads="1"/>
          </p:cNvSpPr>
          <p:nvPr/>
        </p:nvSpPr>
        <p:spPr>
          <a:xfrm>
            <a:off x="381000" y="1981200"/>
            <a:ext cx="8229600" cy="3644900"/>
          </a:xfrm>
          <a:prstGeom prst="rect">
            <a:avLst/>
          </a:prstGeom>
        </p:spPr>
        <p:txBody>
          <a:bodyPr/>
          <a:lstStyle/>
          <a:p>
            <a:pPr marL="365125" indent="-255588">
              <a:spcBef>
                <a:spcPts val="400"/>
              </a:spcBef>
              <a:buClr>
                <a:schemeClr val="accent1"/>
              </a:buClr>
              <a:buSzPct val="68000"/>
              <a:defRPr/>
            </a:pPr>
            <a:r>
              <a:rPr lang="en-US" sz="2700" dirty="0">
                <a:latin typeface="+mn-lt"/>
              </a:rPr>
              <a:t>Three exceptions apply to TPFA Financings:</a:t>
            </a:r>
          </a:p>
          <a:p>
            <a:pPr marL="365125" indent="-255588">
              <a:spcBef>
                <a:spcPts val="400"/>
              </a:spcBef>
              <a:buClr>
                <a:schemeClr val="accent1"/>
              </a:buClr>
              <a:buSzPct val="68000"/>
              <a:buFont typeface="Wingdings 3" pitchFamily="18" charset="2"/>
              <a:buChar char=""/>
              <a:defRPr/>
            </a:pPr>
            <a:endParaRPr lang="en-US" sz="2700" dirty="0">
              <a:latin typeface="+mn-lt"/>
            </a:endParaRPr>
          </a:p>
          <a:p>
            <a:pPr marL="365125" indent="-255588">
              <a:spcBef>
                <a:spcPts val="400"/>
              </a:spcBef>
              <a:buClr>
                <a:schemeClr val="accent1"/>
              </a:buClr>
              <a:buSzPct val="68000"/>
              <a:buFont typeface="Wingdings 3" pitchFamily="18" charset="2"/>
              <a:buChar char=""/>
              <a:defRPr/>
            </a:pPr>
            <a:r>
              <a:rPr lang="en-US" sz="2700" dirty="0">
                <a:latin typeface="+mn-lt"/>
              </a:rPr>
              <a:t>6 month spending exception (MLPP)</a:t>
            </a:r>
          </a:p>
          <a:p>
            <a:pPr marL="365125" indent="-255588">
              <a:spcBef>
                <a:spcPts val="400"/>
              </a:spcBef>
              <a:buClr>
                <a:schemeClr val="accent1"/>
              </a:buClr>
              <a:buSzPct val="68000"/>
              <a:buFont typeface="Wingdings 3" pitchFamily="18" charset="2"/>
              <a:buChar char=""/>
              <a:defRPr/>
            </a:pPr>
            <a:r>
              <a:rPr lang="en-US" sz="2700" dirty="0">
                <a:latin typeface="+mn-lt"/>
              </a:rPr>
              <a:t>18 month spending exception (Grants)</a:t>
            </a:r>
          </a:p>
          <a:p>
            <a:pPr marL="365125" indent="-255588">
              <a:spcBef>
                <a:spcPts val="400"/>
              </a:spcBef>
              <a:buClr>
                <a:schemeClr val="accent1"/>
              </a:buClr>
              <a:buSzPct val="68000"/>
              <a:buFont typeface="Wingdings 3" pitchFamily="18" charset="2"/>
              <a:buChar char=""/>
              <a:defRPr/>
            </a:pPr>
            <a:r>
              <a:rPr lang="en-US" sz="2700" dirty="0">
                <a:latin typeface="+mn-lt"/>
              </a:rPr>
              <a:t>24 month spending exception (Construction)</a:t>
            </a:r>
          </a:p>
          <a:p>
            <a:pPr marL="365125" indent="-255588">
              <a:spcBef>
                <a:spcPts val="400"/>
              </a:spcBef>
              <a:buClr>
                <a:schemeClr val="accent1"/>
              </a:buClr>
              <a:buSzPct val="68000"/>
              <a:buFont typeface="Wingdings" pitchFamily="2" charset="2"/>
              <a:buNone/>
              <a:defRPr/>
            </a:pPr>
            <a:endParaRPr lang="en-US" sz="2700" dirty="0">
              <a:latin typeface="+mn-lt"/>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Spending Exceptions</a:t>
            </a:r>
            <a:endParaRPr lang="en-US" dirty="0"/>
          </a:p>
        </p:txBody>
      </p:sp>
      <p:sp>
        <p:nvSpPr>
          <p:cNvPr id="96259" name="Slide Number Placeholder 2"/>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14E21F9D-A905-41E4-86FE-D33F1EC08E24}" type="slidenum">
              <a:rPr lang="en-US" smtClean="0"/>
              <a:pPr/>
              <a:t>118</a:t>
            </a:fld>
            <a:endParaRPr lang="en-US" dirty="0" smtClean="0"/>
          </a:p>
        </p:txBody>
      </p:sp>
      <p:graphicFrame>
        <p:nvGraphicFramePr>
          <p:cNvPr id="5" name="Table 4"/>
          <p:cNvGraphicFramePr>
            <a:graphicFrameLocks noGrp="1"/>
          </p:cNvGraphicFramePr>
          <p:nvPr/>
        </p:nvGraphicFramePr>
        <p:xfrm>
          <a:off x="152400" y="1447800"/>
          <a:ext cx="8589723" cy="3845560"/>
        </p:xfrm>
        <a:graphic>
          <a:graphicData uri="http://schemas.openxmlformats.org/drawingml/2006/table">
            <a:tbl>
              <a:tblPr firstRow="1" bandRow="1">
                <a:tableStyleId>{93296810-A885-4BE3-A3E7-6D5BEEA58F35}</a:tableStyleId>
              </a:tblPr>
              <a:tblGrid>
                <a:gridCol w="1731723"/>
                <a:gridCol w="2286000"/>
                <a:gridCol w="2286000"/>
                <a:gridCol w="2286000"/>
              </a:tblGrid>
              <a:tr h="370840">
                <a:tc>
                  <a:txBody>
                    <a:bodyPr/>
                    <a:lstStyle/>
                    <a:p>
                      <a:pPr algn="ctr"/>
                      <a:endParaRPr lang="en-US" dirty="0"/>
                    </a:p>
                  </a:txBody>
                  <a:tcPr>
                    <a:solidFill>
                      <a:srgbClr val="000080"/>
                    </a:solidFill>
                  </a:tcPr>
                </a:tc>
                <a:tc gridSpan="3">
                  <a:txBody>
                    <a:bodyPr/>
                    <a:lstStyle/>
                    <a:p>
                      <a:pPr algn="ctr"/>
                      <a:r>
                        <a:rPr lang="en-US" dirty="0" smtClean="0"/>
                        <a:t>Spending Requirements</a:t>
                      </a:r>
                      <a:endParaRPr lang="en-US" dirty="0"/>
                    </a:p>
                  </a:txBody>
                  <a:tcPr anchor="ctr">
                    <a:solidFill>
                      <a:srgbClr val="000080"/>
                    </a:solidFill>
                  </a:tcPr>
                </a:tc>
                <a:tc hMerge="1">
                  <a:txBody>
                    <a:bodyPr/>
                    <a:lstStyle/>
                    <a:p>
                      <a:endParaRPr lang="en-US" dirty="0"/>
                    </a:p>
                  </a:txBody>
                  <a:tcPr>
                    <a:solidFill>
                      <a:srgbClr val="000080"/>
                    </a:solidFill>
                  </a:tcPr>
                </a:tc>
                <a:tc hMerge="1">
                  <a:txBody>
                    <a:bodyPr/>
                    <a:lstStyle/>
                    <a:p>
                      <a:endParaRPr lang="en-US" dirty="0"/>
                    </a:p>
                  </a:txBody>
                  <a:tcPr>
                    <a:solidFill>
                      <a:srgbClr val="000080"/>
                    </a:solidFill>
                  </a:tcPr>
                </a:tc>
              </a:tr>
              <a:tr h="370840">
                <a:tc>
                  <a:txBody>
                    <a:bodyPr/>
                    <a:lstStyle/>
                    <a:p>
                      <a:pPr algn="ctr"/>
                      <a:r>
                        <a:rPr lang="en-US" dirty="0" smtClean="0"/>
                        <a:t>Benchmark</a:t>
                      </a:r>
                      <a:endParaRPr lang="en-US" dirty="0"/>
                    </a:p>
                  </a:txBody>
                  <a:tcPr anchor="ctr">
                    <a:solidFill>
                      <a:schemeClr val="tx2">
                        <a:lumMod val="60000"/>
                        <a:lumOff val="40000"/>
                      </a:schemeClr>
                    </a:solidFill>
                  </a:tcPr>
                </a:tc>
                <a:tc>
                  <a:txBody>
                    <a:bodyPr/>
                    <a:lstStyle/>
                    <a:p>
                      <a:pPr algn="ctr"/>
                      <a:r>
                        <a:rPr lang="en-US" dirty="0" smtClean="0"/>
                        <a:t>6-Month</a:t>
                      </a:r>
                    </a:p>
                    <a:p>
                      <a:pPr algn="ctr"/>
                      <a:r>
                        <a:rPr lang="en-US" dirty="0" smtClean="0"/>
                        <a:t>Spending Exception</a:t>
                      </a:r>
                      <a:endParaRPr lang="en-US" dirty="0"/>
                    </a:p>
                  </a:txBody>
                  <a:tcPr>
                    <a:solidFill>
                      <a:schemeClr val="tx2">
                        <a:lumMod val="60000"/>
                        <a:lumOff val="40000"/>
                      </a:schemeClr>
                    </a:solidFill>
                  </a:tcPr>
                </a:tc>
                <a:tc>
                  <a:txBody>
                    <a:bodyPr/>
                    <a:lstStyle/>
                    <a:p>
                      <a:pPr algn="ctr"/>
                      <a:r>
                        <a:rPr lang="en-US" dirty="0" smtClean="0"/>
                        <a:t>18-Month</a:t>
                      </a:r>
                    </a:p>
                    <a:p>
                      <a:pPr algn="ctr"/>
                      <a:r>
                        <a:rPr lang="en-US" dirty="0" smtClean="0"/>
                        <a:t>Spending Exception</a:t>
                      </a:r>
                      <a:endParaRPr lang="en-US" dirty="0"/>
                    </a:p>
                  </a:txBody>
                  <a:tcPr>
                    <a:solidFill>
                      <a:schemeClr val="tx2">
                        <a:lumMod val="60000"/>
                        <a:lumOff val="40000"/>
                      </a:schemeClr>
                    </a:solidFill>
                  </a:tcPr>
                </a:tc>
                <a:tc>
                  <a:txBody>
                    <a:bodyPr/>
                    <a:lstStyle/>
                    <a:p>
                      <a:pPr algn="ctr"/>
                      <a:r>
                        <a:rPr lang="en-US" dirty="0" smtClean="0"/>
                        <a:t>2-Year</a:t>
                      </a:r>
                    </a:p>
                    <a:p>
                      <a:pPr algn="ctr"/>
                      <a:r>
                        <a:rPr lang="en-US" dirty="0" smtClean="0"/>
                        <a:t>Spending Exception</a:t>
                      </a:r>
                      <a:endParaRPr lang="en-US" dirty="0"/>
                    </a:p>
                  </a:txBody>
                  <a:tcPr>
                    <a:solidFill>
                      <a:schemeClr val="tx2">
                        <a:lumMod val="60000"/>
                        <a:lumOff val="40000"/>
                      </a:schemeClr>
                    </a:solidFill>
                  </a:tcPr>
                </a:tc>
              </a:tr>
              <a:tr h="640080">
                <a:tc>
                  <a:txBody>
                    <a:bodyPr/>
                    <a:lstStyle/>
                    <a:p>
                      <a:pPr algn="ctr"/>
                      <a:r>
                        <a:rPr lang="en-US" dirty="0" smtClean="0"/>
                        <a:t>6-months</a:t>
                      </a:r>
                      <a:endParaRPr lang="en-US" dirty="0"/>
                    </a:p>
                  </a:txBody>
                  <a:tcPr anchor="ctr"/>
                </a:tc>
                <a:tc>
                  <a:txBody>
                    <a:bodyPr/>
                    <a:lstStyle/>
                    <a:p>
                      <a:pPr algn="ctr">
                        <a:buFont typeface="Wingdings" pitchFamily="2" charset="2"/>
                        <a:buChar char="ü"/>
                      </a:pPr>
                      <a:r>
                        <a:rPr lang="en-US" dirty="0" smtClean="0"/>
                        <a:t> 100%</a:t>
                      </a:r>
                      <a:endParaRPr lang="en-US" dirty="0"/>
                    </a:p>
                  </a:txBody>
                  <a:tcPr anchor="ctr"/>
                </a:tc>
                <a:tc>
                  <a:txBody>
                    <a:bodyPr/>
                    <a:lstStyle/>
                    <a:p>
                      <a:pPr algn="ctr">
                        <a:buFont typeface="Wingdings" pitchFamily="2" charset="2"/>
                        <a:buChar char="ü"/>
                      </a:pPr>
                      <a:r>
                        <a:rPr lang="en-US" dirty="0" smtClean="0"/>
                        <a:t> 15%</a:t>
                      </a:r>
                      <a:endParaRPr lang="en-US" dirty="0"/>
                    </a:p>
                  </a:txBody>
                  <a:tcPr anchor="ctr"/>
                </a:tc>
                <a:tc>
                  <a:txBody>
                    <a:bodyPr/>
                    <a:lstStyle/>
                    <a:p>
                      <a:pPr algn="ctr">
                        <a:buFont typeface="Wingdings" pitchFamily="2" charset="2"/>
                        <a:buChar char="ü"/>
                      </a:pPr>
                      <a:r>
                        <a:rPr lang="en-US" dirty="0" smtClean="0"/>
                        <a:t> 10%</a:t>
                      </a:r>
                      <a:endParaRPr lang="en-US" dirty="0"/>
                    </a:p>
                  </a:txBody>
                  <a:tcPr anchor="ctr"/>
                </a:tc>
              </a:tr>
              <a:tr h="640080">
                <a:tc>
                  <a:txBody>
                    <a:bodyPr/>
                    <a:lstStyle/>
                    <a:p>
                      <a:pPr algn="ctr"/>
                      <a:r>
                        <a:rPr lang="en-US" dirty="0" smtClean="0"/>
                        <a:t>12-months</a:t>
                      </a:r>
                      <a:endParaRPr lang="en-US" dirty="0"/>
                    </a:p>
                  </a:txBody>
                  <a:tcPr anchor="ctr"/>
                </a:tc>
                <a:tc>
                  <a:txBody>
                    <a:bodyPr/>
                    <a:lstStyle/>
                    <a:p>
                      <a:pPr algn="ctr"/>
                      <a:endParaRPr lang="en-US" dirty="0"/>
                    </a:p>
                  </a:txBody>
                  <a:tcPr anchor="ctr"/>
                </a:tc>
                <a:tc>
                  <a:txBody>
                    <a:bodyPr/>
                    <a:lstStyle/>
                    <a:p>
                      <a:pPr algn="ctr">
                        <a:buFont typeface="Wingdings" pitchFamily="2" charset="2"/>
                        <a:buChar char="ü"/>
                      </a:pPr>
                      <a:r>
                        <a:rPr lang="en-US" dirty="0" smtClean="0"/>
                        <a:t> 60%</a:t>
                      </a:r>
                      <a:endParaRPr lang="en-US" dirty="0"/>
                    </a:p>
                  </a:txBody>
                  <a:tcPr anchor="ctr"/>
                </a:tc>
                <a:tc>
                  <a:txBody>
                    <a:bodyPr/>
                    <a:lstStyle/>
                    <a:p>
                      <a:pPr algn="ctr">
                        <a:buFont typeface="Wingdings" pitchFamily="2" charset="2"/>
                        <a:buChar char="ü"/>
                      </a:pPr>
                      <a:r>
                        <a:rPr lang="en-US" dirty="0" smtClean="0"/>
                        <a:t> 45%</a:t>
                      </a:r>
                      <a:endParaRPr lang="en-US" dirty="0"/>
                    </a:p>
                  </a:txBody>
                  <a:tcPr anchor="ctr"/>
                </a:tc>
              </a:tr>
              <a:tr h="640080">
                <a:tc>
                  <a:txBody>
                    <a:bodyPr/>
                    <a:lstStyle/>
                    <a:p>
                      <a:pPr algn="ctr"/>
                      <a:r>
                        <a:rPr lang="en-US" dirty="0" smtClean="0"/>
                        <a:t>18-months</a:t>
                      </a:r>
                      <a:endParaRPr lang="en-US" dirty="0"/>
                    </a:p>
                  </a:txBody>
                  <a:tcPr anchor="ctr"/>
                </a:tc>
                <a:tc>
                  <a:txBody>
                    <a:bodyPr/>
                    <a:lstStyle/>
                    <a:p>
                      <a:pPr algn="ctr"/>
                      <a:endParaRPr lang="en-US" dirty="0"/>
                    </a:p>
                  </a:txBody>
                  <a:tcPr anchor="ctr"/>
                </a:tc>
                <a:tc>
                  <a:txBody>
                    <a:bodyPr/>
                    <a:lstStyle/>
                    <a:p>
                      <a:pPr algn="ctr">
                        <a:buFont typeface="Wingdings" pitchFamily="2" charset="2"/>
                        <a:buChar char="ü"/>
                      </a:pPr>
                      <a:r>
                        <a:rPr lang="en-US" dirty="0" smtClean="0"/>
                        <a:t> 100%*</a:t>
                      </a:r>
                      <a:endParaRPr lang="en-US" dirty="0"/>
                    </a:p>
                  </a:txBody>
                  <a:tcPr anchor="ctr"/>
                </a:tc>
                <a:tc>
                  <a:txBody>
                    <a:bodyPr/>
                    <a:lstStyle/>
                    <a:p>
                      <a:pPr algn="ctr">
                        <a:buFont typeface="Wingdings" pitchFamily="2" charset="2"/>
                        <a:buChar char="ü"/>
                      </a:pPr>
                      <a:r>
                        <a:rPr lang="en-US" dirty="0" smtClean="0"/>
                        <a:t> 75%</a:t>
                      </a:r>
                      <a:endParaRPr lang="en-US" dirty="0"/>
                    </a:p>
                  </a:txBody>
                  <a:tcPr anchor="ctr"/>
                </a:tc>
              </a:tr>
              <a:tr h="640080">
                <a:tc>
                  <a:txBody>
                    <a:bodyPr/>
                    <a:lstStyle/>
                    <a:p>
                      <a:pPr algn="ctr"/>
                      <a:r>
                        <a:rPr lang="en-US" dirty="0" smtClean="0"/>
                        <a:t>24-months</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buFont typeface="Wingdings" pitchFamily="2" charset="2"/>
                        <a:buChar char="ü"/>
                      </a:pPr>
                      <a:r>
                        <a:rPr lang="en-US" dirty="0" smtClean="0"/>
                        <a:t> 100%*</a:t>
                      </a:r>
                      <a:endParaRPr lang="en-US" dirty="0"/>
                    </a:p>
                  </a:txBody>
                  <a:tcPr anchor="ctr"/>
                </a:tc>
              </a:tr>
            </a:tbl>
          </a:graphicData>
        </a:graphic>
      </p:graphicFrame>
      <p:sp>
        <p:nvSpPr>
          <p:cNvPr id="96295" name="Rectangle 4"/>
          <p:cNvSpPr>
            <a:spLocks noChangeArrowheads="1"/>
          </p:cNvSpPr>
          <p:nvPr/>
        </p:nvSpPr>
        <p:spPr bwMode="auto">
          <a:xfrm>
            <a:off x="150813" y="5410200"/>
            <a:ext cx="8688387" cy="685800"/>
          </a:xfrm>
          <a:prstGeom prst="rect">
            <a:avLst/>
          </a:prstGeom>
          <a:noFill/>
          <a:ln w="9525">
            <a:noFill/>
            <a:miter lim="800000"/>
            <a:headEnd/>
            <a:tailEnd/>
          </a:ln>
        </p:spPr>
        <p:txBody>
          <a:bodyPr lIns="102565" tIns="51284" rIns="102565" bIns="51284"/>
          <a:lstStyle/>
          <a:p>
            <a:pPr marL="109728" indent="-365760" defTabSz="1135063">
              <a:lnSpc>
                <a:spcPct val="120000"/>
              </a:lnSpc>
              <a:spcAft>
                <a:spcPct val="50000"/>
              </a:spcAft>
              <a:buClr>
                <a:srgbClr val="000066"/>
              </a:buClr>
            </a:pPr>
            <a:r>
              <a:rPr lang="en-US" sz="1400" dirty="0">
                <a:latin typeface="Arial Unicode MS" pitchFamily="34" charset="-128"/>
              </a:rPr>
              <a:t>* Except for reasonable </a:t>
            </a:r>
            <a:r>
              <a:rPr lang="en-US" sz="1400" dirty="0" err="1">
                <a:latin typeface="Arial Unicode MS" pitchFamily="34" charset="-128"/>
              </a:rPr>
              <a:t>retainage</a:t>
            </a:r>
            <a:r>
              <a:rPr lang="en-US" sz="1400" dirty="0">
                <a:latin typeface="Arial Unicode MS" pitchFamily="34" charset="-128"/>
              </a:rPr>
              <a:t> (5% spent in 12 months) or de </a:t>
            </a:r>
            <a:r>
              <a:rPr lang="en-US" sz="1400" dirty="0" err="1">
                <a:latin typeface="Arial Unicode MS" pitchFamily="34" charset="-128"/>
              </a:rPr>
              <a:t>minimis</a:t>
            </a:r>
            <a:r>
              <a:rPr lang="en-US" sz="1400" dirty="0">
                <a:latin typeface="Arial Unicode MS" pitchFamily="34" charset="-128"/>
              </a:rPr>
              <a:t> amount (lesser of 3% or $250K, spent with due diligence)</a:t>
            </a:r>
          </a:p>
        </p:txBody>
      </p:sp>
      <p:sp>
        <p:nvSpPr>
          <p:cNvPr id="96296" name="Text Box 4"/>
          <p:cNvSpPr txBox="1">
            <a:spLocks noChangeArrowheads="1"/>
          </p:cNvSpPr>
          <p:nvPr/>
        </p:nvSpPr>
        <p:spPr bwMode="auto">
          <a:xfrm>
            <a:off x="5029200" y="6096000"/>
            <a:ext cx="3657600" cy="274638"/>
          </a:xfrm>
          <a:prstGeom prst="rect">
            <a:avLst/>
          </a:prstGeom>
          <a:noFill/>
          <a:ln w="9525">
            <a:noFill/>
            <a:miter lim="800000"/>
            <a:headEnd/>
            <a:tailEnd/>
          </a:ln>
        </p:spPr>
        <p:txBody>
          <a:bodyPr wrap="square">
            <a:spAutoFit/>
          </a:bodyPr>
          <a:lstStyle/>
          <a:p>
            <a:pPr eaLnBrk="0" hangingPunct="0">
              <a:spcBef>
                <a:spcPct val="50000"/>
              </a:spcBef>
            </a:pPr>
            <a:r>
              <a:rPr lang="en-US" sz="1200" dirty="0"/>
              <a:t>Source: Public Financial Management</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8600" y="381000"/>
            <a:ext cx="8686800" cy="990600"/>
          </a:xfrm>
        </p:spPr>
        <p:txBody>
          <a:bodyPr>
            <a:normAutofit fontScale="90000"/>
          </a:bodyPr>
          <a:lstStyle/>
          <a:p>
            <a:pPr eaLnBrk="1" fontAlgn="auto" hangingPunct="1">
              <a:spcAft>
                <a:spcPts val="0"/>
              </a:spcAft>
              <a:defRPr/>
            </a:pPr>
            <a:r>
              <a:rPr lang="en-US" sz="4000"/>
              <a:t>24 Month Spending Exception for Construction Projects</a:t>
            </a:r>
          </a:p>
        </p:txBody>
      </p:sp>
      <p:sp>
        <p:nvSpPr>
          <p:cNvPr id="33795" name="Rectangle 3"/>
          <p:cNvSpPr>
            <a:spLocks noGrp="1" noChangeArrowheads="1"/>
          </p:cNvSpPr>
          <p:nvPr>
            <p:ph type="body" sz="half" idx="1"/>
          </p:nvPr>
        </p:nvSpPr>
        <p:spPr>
          <a:xfrm>
            <a:off x="685800" y="1981200"/>
            <a:ext cx="3808413" cy="4114800"/>
          </a:xfrm>
        </p:spPr>
        <p:txBody>
          <a:bodyPr>
            <a:normAutofit fontScale="92500" lnSpcReduction="10000"/>
          </a:bodyPr>
          <a:lstStyle/>
          <a:p>
            <a:pPr marL="365760" indent="-256032" eaLnBrk="1" fontAlgn="auto" hangingPunct="1">
              <a:spcAft>
                <a:spcPts val="0"/>
              </a:spcAft>
              <a:buFont typeface="Wingdings 3"/>
              <a:buChar char=""/>
              <a:defRPr/>
            </a:pPr>
            <a:r>
              <a:rPr lang="en-US" sz="2200" dirty="0"/>
              <a:t>The interest earnings from an issue can be exempted from rebate if the gross proceeds are spent as illustrated</a:t>
            </a:r>
          </a:p>
          <a:p>
            <a:pPr marL="365760" indent="-256032" eaLnBrk="1" fontAlgn="auto" hangingPunct="1">
              <a:spcAft>
                <a:spcPts val="0"/>
              </a:spcAft>
              <a:buFont typeface="Wingdings 3"/>
              <a:buChar char=""/>
              <a:defRPr/>
            </a:pPr>
            <a:r>
              <a:rPr lang="en-US" sz="2200" dirty="0"/>
              <a:t>The first three benchmarks include reasonably expected interest earnings based on the original expenditure schedule </a:t>
            </a:r>
            <a:endParaRPr lang="en-US" sz="2200" dirty="0" smtClean="0"/>
          </a:p>
          <a:p>
            <a:pPr marL="365760" indent="-256032" eaLnBrk="1" fontAlgn="auto" hangingPunct="1">
              <a:spcAft>
                <a:spcPts val="0"/>
              </a:spcAft>
              <a:buFont typeface="Wingdings 3"/>
              <a:buChar char=""/>
              <a:defRPr/>
            </a:pPr>
            <a:r>
              <a:rPr lang="en-US" sz="2200" dirty="0" smtClean="0"/>
              <a:t>Final benchmark </a:t>
            </a:r>
            <a:r>
              <a:rPr lang="en-US" sz="2200" dirty="0"/>
              <a:t>is based on actual interest </a:t>
            </a:r>
            <a:r>
              <a:rPr lang="en-US" sz="2200" dirty="0" smtClean="0"/>
              <a:t>earnings</a:t>
            </a:r>
            <a:endParaRPr lang="en-US" sz="2200" dirty="0"/>
          </a:p>
        </p:txBody>
      </p:sp>
      <p:graphicFrame>
        <p:nvGraphicFramePr>
          <p:cNvPr id="1026" name="Object 1024"/>
          <p:cNvGraphicFramePr>
            <a:graphicFrameLocks noGrp="1" noChangeAspect="1"/>
          </p:cNvGraphicFramePr>
          <p:nvPr>
            <p:ph type="chart" sz="half" idx="2"/>
          </p:nvPr>
        </p:nvGraphicFramePr>
        <p:xfrm>
          <a:off x="4267200" y="1906588"/>
          <a:ext cx="4195763" cy="4257675"/>
        </p:xfrm>
        <a:graphic>
          <a:graphicData uri="http://schemas.openxmlformats.org/presentationml/2006/ole">
            <mc:AlternateContent xmlns:mc="http://schemas.openxmlformats.org/markup-compatibility/2006">
              <mc:Choice xmlns:v="urn:schemas-microsoft-com:vml" Requires="v">
                <p:oleObj spid="_x0000_s1027" name="Chart" r:id="rId4" imgW="3685961" imgH="3743468" progId="MSGraph.Chart.8">
                  <p:embed followColorScheme="full"/>
                </p:oleObj>
              </mc:Choice>
              <mc:Fallback>
                <p:oleObj name="Chart" r:id="rId4" imgW="3685961" imgH="3743468" progId="MSGraph.Chart.8">
                  <p:embed followColorScheme="full"/>
                  <p:pic>
                    <p:nvPicPr>
                      <p:cNvPr id="0" name="Object 10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1906588"/>
                        <a:ext cx="4195763" cy="425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9"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4451A3C-C061-4F20-8D94-3A582DB34E54}" type="slidenum">
              <a:rPr lang="en-US" smtClean="0"/>
              <a:pPr/>
              <a:t>119</a:t>
            </a:fld>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685800" y="1752600"/>
            <a:ext cx="7772400" cy="4343400"/>
          </a:xfrm>
        </p:spPr>
        <p:txBody>
          <a:bodyPr/>
          <a:lstStyle/>
          <a:p>
            <a:pPr marL="609600" indent="-609600" eaLnBrk="1" hangingPunct="1">
              <a:buFontTx/>
              <a:buAutoNum type="arabicPeriod"/>
            </a:pPr>
            <a:r>
              <a:rPr lang="en-US" smtClean="0"/>
              <a:t>General Obligation</a:t>
            </a:r>
          </a:p>
          <a:p>
            <a:pPr marL="609600" indent="-609600" eaLnBrk="1" hangingPunct="1">
              <a:buFontTx/>
              <a:buAutoNum type="arabicPeriod"/>
            </a:pPr>
            <a:r>
              <a:rPr lang="en-US" smtClean="0"/>
              <a:t>Lease Revenue</a:t>
            </a:r>
          </a:p>
          <a:p>
            <a:pPr marL="609600" indent="-609600" eaLnBrk="1" hangingPunct="1">
              <a:buFontTx/>
              <a:buAutoNum type="arabicPeriod"/>
            </a:pPr>
            <a:r>
              <a:rPr lang="en-US" smtClean="0"/>
              <a:t>University Revenue Financing Systems</a:t>
            </a:r>
          </a:p>
          <a:p>
            <a:pPr marL="609600" indent="-609600" eaLnBrk="1" hangingPunct="1">
              <a:buFontTx/>
              <a:buAutoNum type="arabicPeriod"/>
            </a:pPr>
            <a:r>
              <a:rPr lang="en-US" smtClean="0"/>
              <a:t>Master Lease Purchase Program</a:t>
            </a:r>
          </a:p>
        </p:txBody>
      </p:sp>
      <p:sp>
        <p:nvSpPr>
          <p:cNvPr id="232450" name="Rectangle 2"/>
          <p:cNvSpPr>
            <a:spLocks noGrp="1" noChangeArrowheads="1"/>
          </p:cNvSpPr>
          <p:nvPr>
            <p:ph type="title"/>
          </p:nvPr>
        </p:nvSpPr>
        <p:spPr>
          <a:xfrm>
            <a:off x="685800" y="533400"/>
            <a:ext cx="7772400" cy="1219200"/>
          </a:xfrm>
        </p:spPr>
        <p:txBody>
          <a:bodyPr/>
          <a:lstStyle/>
          <a:p>
            <a:pPr eaLnBrk="1" fontAlgn="auto" hangingPunct="1">
              <a:spcAft>
                <a:spcPts val="0"/>
              </a:spcAft>
              <a:defRPr/>
            </a:pPr>
            <a:r>
              <a:rPr lang="en-US"/>
              <a:t>TPFA Debt Programs</a:t>
            </a:r>
          </a:p>
        </p:txBody>
      </p:sp>
      <p:sp>
        <p:nvSpPr>
          <p:cNvPr id="256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9CB945A-8FBD-4124-82E0-D4B2FBB721A7}" type="slidenum">
              <a:rPr lang="en-US" smtClean="0"/>
              <a:pPr/>
              <a:t>12</a:t>
            </a:fld>
            <a:endParaRPr lang="en-US" smtClean="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Grp="1" noChangeArrowheads="1"/>
          </p:cNvSpPr>
          <p:nvPr>
            <p:ph idx="1"/>
          </p:nvPr>
        </p:nvSpPr>
        <p:spPr>
          <a:xfrm>
            <a:off x="457200" y="1752600"/>
            <a:ext cx="8229600" cy="4449763"/>
          </a:xfrm>
        </p:spPr>
        <p:txBody>
          <a:bodyPr/>
          <a:lstStyle/>
          <a:p>
            <a:pPr eaLnBrk="1" hangingPunct="1"/>
            <a:r>
              <a:rPr lang="en-US" sz="3000" dirty="0" smtClean="0"/>
              <a:t>Calculations are performed as of August 31st of each year.</a:t>
            </a:r>
          </a:p>
          <a:p>
            <a:pPr eaLnBrk="1" hangingPunct="1"/>
            <a:r>
              <a:rPr lang="en-US" sz="3000" dirty="0" smtClean="0"/>
              <a:t>An amount sufficient to cover the rebate liability is transferred from the project fund to the rebate fund when a liability is recognized.  </a:t>
            </a:r>
          </a:p>
          <a:p>
            <a:pPr eaLnBrk="1" hangingPunct="1"/>
            <a:r>
              <a:rPr lang="en-US" sz="3000" dirty="0" smtClean="0"/>
              <a:t>Installments must be paid to the IRS at least every 5th bond year.</a:t>
            </a:r>
          </a:p>
          <a:p>
            <a:pPr eaLnBrk="1" hangingPunct="1">
              <a:buFont typeface="Wingdings" pitchFamily="2" charset="2"/>
              <a:buNone/>
            </a:pPr>
            <a:endParaRPr lang="en-US" sz="3000" dirty="0" smtClean="0"/>
          </a:p>
        </p:txBody>
      </p:sp>
      <p:sp>
        <p:nvSpPr>
          <p:cNvPr id="35842" name="Rectangle 2"/>
          <p:cNvSpPr>
            <a:spLocks noGrp="1" noChangeArrowheads="1"/>
          </p:cNvSpPr>
          <p:nvPr>
            <p:ph type="title"/>
          </p:nvPr>
        </p:nvSpPr>
        <p:spPr>
          <a:xfrm>
            <a:off x="228600" y="533400"/>
            <a:ext cx="8686800" cy="990600"/>
          </a:xfrm>
        </p:spPr>
        <p:txBody>
          <a:bodyPr/>
          <a:lstStyle/>
          <a:p>
            <a:pPr eaLnBrk="1" fontAlgn="auto" hangingPunct="1">
              <a:spcAft>
                <a:spcPts val="0"/>
              </a:spcAft>
              <a:defRPr/>
            </a:pPr>
            <a:r>
              <a:rPr lang="en-US"/>
              <a:t>Arbitrage Rebate Calculations</a:t>
            </a:r>
          </a:p>
        </p:txBody>
      </p:sp>
      <p:sp>
        <p:nvSpPr>
          <p:cNvPr id="98308" name="Slide Number Placeholder 3"/>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96153CA8-2134-4010-8760-5C7C4B4F0C0A}" type="slidenum">
              <a:rPr lang="en-US" smtClean="0"/>
              <a:pPr/>
              <a:t>120</a:t>
            </a:fld>
            <a:endParaRPr lang="en-US" dirty="0" smtClean="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228600" y="1981200"/>
            <a:ext cx="8915400" cy="1066800"/>
          </a:xfrm>
        </p:spPr>
        <p:txBody>
          <a:bodyPr/>
          <a:lstStyle/>
          <a:p>
            <a:pPr eaLnBrk="1" fontAlgn="auto" hangingPunct="1">
              <a:spcAft>
                <a:spcPts val="0"/>
              </a:spcAft>
              <a:defRPr/>
            </a:pPr>
            <a:r>
              <a:rPr lang="en-US"/>
              <a:t>4. Paying Debt Service</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152400" y="609600"/>
            <a:ext cx="8763000" cy="990600"/>
          </a:xfrm>
        </p:spPr>
        <p:txBody>
          <a:bodyPr/>
          <a:lstStyle/>
          <a:p>
            <a:pPr eaLnBrk="1" fontAlgn="auto" hangingPunct="1">
              <a:spcAft>
                <a:spcPts val="0"/>
              </a:spcAft>
              <a:defRPr/>
            </a:pPr>
            <a:r>
              <a:rPr lang="en-US"/>
              <a:t>Debt Service Appropriation</a:t>
            </a:r>
          </a:p>
        </p:txBody>
      </p:sp>
      <p:graphicFrame>
        <p:nvGraphicFramePr>
          <p:cNvPr id="2050" name="Object 4"/>
          <p:cNvGraphicFramePr>
            <a:graphicFrameLocks noGrp="1" noChangeAspect="1"/>
          </p:cNvGraphicFramePr>
          <p:nvPr>
            <p:ph type="tbl" idx="1"/>
          </p:nvPr>
        </p:nvGraphicFramePr>
        <p:xfrm>
          <a:off x="685800" y="2020888"/>
          <a:ext cx="7924800" cy="3030537"/>
        </p:xfrm>
        <a:graphic>
          <a:graphicData uri="http://schemas.openxmlformats.org/presentationml/2006/ole">
            <mc:AlternateContent xmlns:mc="http://schemas.openxmlformats.org/markup-compatibility/2006">
              <mc:Choice xmlns:v="urn:schemas-microsoft-com:vml" Requires="v">
                <p:oleObj spid="_x0000_s2051" name="Document" r:id="rId5" imgW="9064800" imgH="3465360" progId="Word.Document.8">
                  <p:embed/>
                </p:oleObj>
              </mc:Choice>
              <mc:Fallback>
                <p:oleObj name="Document" r:id="rId5" imgW="9064800" imgH="3465360" progId="Word.Document.8">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2020888"/>
                        <a:ext cx="7924800" cy="303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2F5C7FB-CC2D-4708-8C37-78571ED9E6E1}" type="slidenum">
              <a:rPr lang="en-US" smtClean="0"/>
              <a:pPr/>
              <a:t>122</a:t>
            </a:fld>
            <a:endParaRPr lang="en-US"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idx="1"/>
          </p:nvPr>
        </p:nvSpPr>
        <p:spPr>
          <a:xfrm>
            <a:off x="914400" y="1371600"/>
            <a:ext cx="7772400" cy="3836988"/>
          </a:xfrm>
        </p:spPr>
        <p:txBody>
          <a:bodyPr/>
          <a:lstStyle/>
          <a:p>
            <a:pPr eaLnBrk="1" hangingPunct="1"/>
            <a:r>
              <a:rPr lang="en-US" dirty="0" smtClean="0"/>
              <a:t>General Obligation Debt</a:t>
            </a:r>
          </a:p>
          <a:p>
            <a:pPr lvl="1" eaLnBrk="1" hangingPunct="1"/>
            <a:r>
              <a:rPr lang="en-US" dirty="0" smtClean="0"/>
              <a:t>October 1</a:t>
            </a:r>
            <a:r>
              <a:rPr lang="en-US" baseline="30000" dirty="0" smtClean="0"/>
              <a:t>st</a:t>
            </a:r>
            <a:r>
              <a:rPr lang="en-US" dirty="0" smtClean="0"/>
              <a:t> &amp; April 1</a:t>
            </a:r>
            <a:r>
              <a:rPr lang="en-US" baseline="30000" dirty="0" smtClean="0"/>
              <a:t>st</a:t>
            </a:r>
            <a:r>
              <a:rPr lang="en-US" dirty="0" smtClean="0"/>
              <a:t> </a:t>
            </a:r>
          </a:p>
          <a:p>
            <a:pPr eaLnBrk="1" hangingPunct="1"/>
            <a:r>
              <a:rPr lang="en-US" dirty="0" smtClean="0"/>
              <a:t>Revenue Debt*</a:t>
            </a:r>
          </a:p>
          <a:p>
            <a:pPr lvl="1" eaLnBrk="1" hangingPunct="1"/>
            <a:r>
              <a:rPr lang="en-US" dirty="0" smtClean="0"/>
              <a:t>February 1</a:t>
            </a:r>
            <a:r>
              <a:rPr lang="en-US" baseline="30000" dirty="0" smtClean="0"/>
              <a:t>st</a:t>
            </a:r>
            <a:r>
              <a:rPr lang="en-US" dirty="0" smtClean="0"/>
              <a:t> and August 1</a:t>
            </a:r>
            <a:r>
              <a:rPr lang="en-US" baseline="30000" dirty="0" smtClean="0"/>
              <a:t>st</a:t>
            </a:r>
            <a:r>
              <a:rPr lang="en-US" sz="3200" dirty="0" smtClean="0"/>
              <a:t> </a:t>
            </a:r>
          </a:p>
          <a:p>
            <a:pPr eaLnBrk="1" hangingPunct="1"/>
            <a:r>
              <a:rPr lang="en-US" dirty="0" smtClean="0"/>
              <a:t>Master Lease Purchase Program</a:t>
            </a:r>
          </a:p>
          <a:p>
            <a:pPr lvl="1" eaLnBrk="1" hangingPunct="1"/>
            <a:r>
              <a:rPr lang="en-US" dirty="0" smtClean="0"/>
              <a:t>August 1</a:t>
            </a:r>
            <a:r>
              <a:rPr lang="en-US" baseline="30000" dirty="0" smtClean="0"/>
              <a:t>st</a:t>
            </a:r>
            <a:r>
              <a:rPr lang="en-US" sz="3200" dirty="0" smtClean="0"/>
              <a:t> </a:t>
            </a:r>
          </a:p>
        </p:txBody>
      </p:sp>
      <p:sp>
        <p:nvSpPr>
          <p:cNvPr id="65538" name="Rectangle 2"/>
          <p:cNvSpPr>
            <a:spLocks noGrp="1" noChangeArrowheads="1"/>
          </p:cNvSpPr>
          <p:nvPr>
            <p:ph type="title"/>
          </p:nvPr>
        </p:nvSpPr>
        <p:spPr>
          <a:xfrm>
            <a:off x="2057400" y="533400"/>
            <a:ext cx="4876800" cy="990600"/>
          </a:xfrm>
        </p:spPr>
        <p:txBody>
          <a:bodyPr>
            <a:normAutofit fontScale="90000"/>
          </a:bodyPr>
          <a:lstStyle/>
          <a:p>
            <a:pPr eaLnBrk="1" fontAlgn="auto" hangingPunct="1">
              <a:spcAft>
                <a:spcPts val="0"/>
              </a:spcAft>
              <a:defRPr/>
            </a:pPr>
            <a:r>
              <a:rPr lang="en-US"/>
              <a:t>Debt Service Dates</a:t>
            </a:r>
          </a:p>
        </p:txBody>
      </p:sp>
      <p:sp>
        <p:nvSpPr>
          <p:cNvPr id="100356" name="Text Box 4"/>
          <p:cNvSpPr txBox="1">
            <a:spLocks noChangeArrowheads="1"/>
          </p:cNvSpPr>
          <p:nvPr/>
        </p:nvSpPr>
        <p:spPr bwMode="auto">
          <a:xfrm>
            <a:off x="609600" y="4800600"/>
            <a:ext cx="8069263" cy="855663"/>
          </a:xfrm>
          <a:prstGeom prst="rect">
            <a:avLst/>
          </a:prstGeom>
          <a:solidFill>
            <a:schemeClr val="accent1"/>
          </a:solidFill>
          <a:ln w="9525">
            <a:noFill/>
            <a:miter lim="800000"/>
            <a:headEnd/>
            <a:tailEnd/>
          </a:ln>
        </p:spPr>
        <p:txBody>
          <a:bodyPr wrap="none">
            <a:spAutoFit/>
          </a:bodyPr>
          <a:lstStyle/>
          <a:p>
            <a:pPr lvl="1">
              <a:lnSpc>
                <a:spcPct val="90000"/>
              </a:lnSpc>
              <a:spcBef>
                <a:spcPct val="20000"/>
              </a:spcBef>
              <a:buClr>
                <a:schemeClr val="accent1"/>
              </a:buClr>
              <a:buSzPct val="70000"/>
              <a:buFont typeface="Wingdings" pitchFamily="2" charset="2"/>
              <a:buNone/>
            </a:pPr>
            <a:r>
              <a:rPr lang="en-US" sz="1600" b="1" dirty="0" smtClean="0">
                <a:solidFill>
                  <a:schemeClr val="bg2"/>
                </a:solidFill>
                <a:latin typeface="Arial Narrow" pitchFamily="34" charset="0"/>
              </a:rPr>
              <a:t>* TPFA </a:t>
            </a:r>
            <a:r>
              <a:rPr lang="en-US" sz="1600" b="1" dirty="0">
                <a:solidFill>
                  <a:schemeClr val="bg2"/>
                </a:solidFill>
                <a:latin typeface="Arial Narrow" pitchFamily="34" charset="0"/>
              </a:rPr>
              <a:t>initiates debt service transfers 2 to 50 days prior to the debt service due date. </a:t>
            </a:r>
          </a:p>
          <a:p>
            <a:pPr lvl="1">
              <a:lnSpc>
                <a:spcPct val="90000"/>
              </a:lnSpc>
              <a:spcBef>
                <a:spcPct val="20000"/>
              </a:spcBef>
              <a:buClr>
                <a:schemeClr val="accent1"/>
              </a:buClr>
              <a:buSzPct val="70000"/>
            </a:pPr>
            <a:r>
              <a:rPr lang="en-US" sz="1600" b="1" dirty="0">
                <a:solidFill>
                  <a:schemeClr val="bg2"/>
                </a:solidFill>
                <a:latin typeface="Arial Narrow" pitchFamily="34" charset="0"/>
              </a:rPr>
              <a:t>Texas Military Preparedness Commission, Texas Department of State Health Services (DSHS)</a:t>
            </a:r>
          </a:p>
          <a:p>
            <a:pPr lvl="1">
              <a:lnSpc>
                <a:spcPct val="90000"/>
              </a:lnSpc>
              <a:spcBef>
                <a:spcPct val="20000"/>
              </a:spcBef>
              <a:buClr>
                <a:schemeClr val="accent1"/>
              </a:buClr>
              <a:buSzPct val="70000"/>
            </a:pPr>
            <a:r>
              <a:rPr lang="en-US" sz="1600" b="1" dirty="0">
                <a:solidFill>
                  <a:schemeClr val="bg2"/>
                </a:solidFill>
                <a:latin typeface="Arial Narrow" pitchFamily="34" charset="0"/>
              </a:rPr>
              <a:t> are exceptions.</a:t>
            </a:r>
            <a:endParaRPr lang="en-US" sz="1600" b="1" dirty="0">
              <a:solidFill>
                <a:schemeClr val="bg2"/>
              </a:solidFill>
            </a:endParaRPr>
          </a:p>
        </p:txBody>
      </p:sp>
      <p:sp>
        <p:nvSpPr>
          <p:cNvPr id="100357" name="Slide Number Placeholder 4"/>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F2C218FA-4E2B-44DD-9F98-FF2BFA4B18FD}" type="slidenum">
              <a:rPr lang="en-US" smtClean="0"/>
              <a:pPr/>
              <a:t>123</a:t>
            </a:fld>
            <a:endParaRPr lang="en-US" dirty="0" smtClean="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3"/>
          <p:cNvSpPr>
            <a:spLocks noGrp="1" noChangeArrowheads="1"/>
          </p:cNvSpPr>
          <p:nvPr>
            <p:ph idx="1"/>
          </p:nvPr>
        </p:nvSpPr>
        <p:spPr>
          <a:xfrm>
            <a:off x="1371600" y="1981200"/>
            <a:ext cx="6781800" cy="2971800"/>
          </a:xfrm>
        </p:spPr>
        <p:txBody>
          <a:bodyPr/>
          <a:lstStyle/>
          <a:p>
            <a:pPr eaLnBrk="1" hangingPunct="1">
              <a:lnSpc>
                <a:spcPct val="90000"/>
              </a:lnSpc>
            </a:pPr>
            <a:r>
              <a:rPr lang="en-US" sz="2000" dirty="0" smtClean="0"/>
              <a:t>Debt Service/Proceeds Contact:			</a:t>
            </a:r>
          </a:p>
          <a:p>
            <a:pPr eaLnBrk="1" hangingPunct="1">
              <a:lnSpc>
                <a:spcPct val="90000"/>
              </a:lnSpc>
              <a:buFont typeface="Wingdings" pitchFamily="2" charset="2"/>
              <a:buNone/>
            </a:pPr>
            <a:r>
              <a:rPr lang="en-US" sz="2000" dirty="0" smtClean="0"/>
              <a:t>	Pamela Scivicque, Business Manager </a:t>
            </a:r>
          </a:p>
          <a:p>
            <a:pPr eaLnBrk="1" hangingPunct="1">
              <a:lnSpc>
                <a:spcPct val="90000"/>
              </a:lnSpc>
              <a:buFont typeface="Wingdings" pitchFamily="2" charset="2"/>
              <a:buNone/>
            </a:pPr>
            <a:r>
              <a:rPr lang="en-US" sz="2000" dirty="0" smtClean="0"/>
              <a:t>	(512)463-3141</a:t>
            </a:r>
          </a:p>
          <a:p>
            <a:pPr eaLnBrk="1" hangingPunct="1">
              <a:lnSpc>
                <a:spcPct val="90000"/>
              </a:lnSpc>
              <a:buFont typeface="Wingdings" pitchFamily="2" charset="2"/>
              <a:buNone/>
            </a:pPr>
            <a:r>
              <a:rPr lang="en-US" sz="2000" dirty="0" smtClean="0">
                <a:solidFill>
                  <a:schemeClr val="bg2"/>
                </a:solidFill>
              </a:rPr>
              <a:t>	</a:t>
            </a:r>
            <a:r>
              <a:rPr lang="en-US" sz="2000" dirty="0" smtClean="0">
                <a:solidFill>
                  <a:srgbClr val="0070C0"/>
                </a:solidFill>
              </a:rPr>
              <a:t>pamela.scivicque@tpfa.state.tx.us</a:t>
            </a:r>
            <a:r>
              <a:rPr lang="en-US" sz="2000" dirty="0" smtClean="0"/>
              <a:t/>
            </a:r>
            <a:br>
              <a:rPr lang="en-US" sz="2000" dirty="0" smtClean="0"/>
            </a:br>
            <a:endParaRPr lang="en-US" sz="2000" dirty="0" smtClean="0"/>
          </a:p>
          <a:p>
            <a:pPr eaLnBrk="1" hangingPunct="1">
              <a:lnSpc>
                <a:spcPct val="90000"/>
              </a:lnSpc>
            </a:pPr>
            <a:r>
              <a:rPr lang="en-US" sz="2000" dirty="0" smtClean="0"/>
              <a:t>MLPP Debt Service Contact:</a:t>
            </a:r>
          </a:p>
          <a:p>
            <a:pPr eaLnBrk="1" hangingPunct="1">
              <a:lnSpc>
                <a:spcPct val="90000"/>
              </a:lnSpc>
              <a:buFont typeface="Wingdings" pitchFamily="2" charset="2"/>
              <a:buNone/>
            </a:pPr>
            <a:r>
              <a:rPr lang="en-US" sz="2000" dirty="0" smtClean="0"/>
              <a:t>	Chris Gilliland, MLPP Coordinator  </a:t>
            </a:r>
          </a:p>
          <a:p>
            <a:pPr eaLnBrk="1" hangingPunct="1">
              <a:lnSpc>
                <a:spcPct val="90000"/>
              </a:lnSpc>
              <a:buFont typeface="Wingdings" pitchFamily="2" charset="2"/>
              <a:buNone/>
            </a:pPr>
            <a:r>
              <a:rPr lang="en-US" sz="2000" dirty="0" smtClean="0"/>
              <a:t>	(512)463-5695</a:t>
            </a:r>
          </a:p>
          <a:p>
            <a:pPr eaLnBrk="1" hangingPunct="1">
              <a:lnSpc>
                <a:spcPct val="90000"/>
              </a:lnSpc>
              <a:buFont typeface="Wingdings" pitchFamily="2" charset="2"/>
              <a:buNone/>
            </a:pPr>
            <a:r>
              <a:rPr lang="en-US" sz="2000" dirty="0" smtClean="0">
                <a:solidFill>
                  <a:srgbClr val="0070C0"/>
                </a:solidFill>
              </a:rPr>
              <a:t>	chris.gilliland@tpfa.state.tx.us</a:t>
            </a:r>
          </a:p>
        </p:txBody>
      </p:sp>
      <p:sp>
        <p:nvSpPr>
          <p:cNvPr id="52226" name="Rectangle 2"/>
          <p:cNvSpPr>
            <a:spLocks noGrp="1" noChangeArrowheads="1"/>
          </p:cNvSpPr>
          <p:nvPr>
            <p:ph type="title"/>
          </p:nvPr>
        </p:nvSpPr>
        <p:spPr>
          <a:xfrm>
            <a:off x="228600" y="838200"/>
            <a:ext cx="8534400" cy="990600"/>
          </a:xfrm>
        </p:spPr>
        <p:txBody>
          <a:bodyPr/>
          <a:lstStyle/>
          <a:p>
            <a:pPr eaLnBrk="1" fontAlgn="auto" hangingPunct="1">
              <a:spcAft>
                <a:spcPts val="0"/>
              </a:spcAft>
              <a:defRPr/>
            </a:pPr>
            <a:r>
              <a:rPr lang="en-US"/>
              <a:t>Debt Service Contacts</a:t>
            </a:r>
          </a:p>
        </p:txBody>
      </p:sp>
      <p:sp>
        <p:nvSpPr>
          <p:cNvPr id="101380"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15BFA2E5-EF9B-4271-8793-759F3A50A4A6}" type="slidenum">
              <a:rPr lang="en-US" smtClean="0"/>
              <a:pPr/>
              <a:t>124</a:t>
            </a:fld>
            <a:endParaRPr lang="en-US" dirty="0" smtClean="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ctrTitle"/>
          </p:nvPr>
        </p:nvSpPr>
        <p:spPr>
          <a:xfrm>
            <a:off x="381000" y="533400"/>
            <a:ext cx="8610600" cy="6324600"/>
          </a:xfrm>
        </p:spPr>
        <p:txBody>
          <a:bodyPr/>
          <a:lstStyle/>
          <a:p>
            <a:pPr eaLnBrk="1" fontAlgn="auto" hangingPunct="1">
              <a:spcAft>
                <a:spcPts val="0"/>
              </a:spcAft>
              <a:defRPr/>
            </a:pPr>
            <a:r>
              <a:rPr lang="en-US" dirty="0"/>
              <a:t>5. Financial </a:t>
            </a:r>
            <a:r>
              <a:rPr lang="en-US" dirty="0" smtClean="0"/>
              <a:t>Reporting</a:t>
            </a:r>
            <a:br>
              <a:rPr lang="en-US" dirty="0" smtClean="0"/>
            </a:br>
            <a:r>
              <a:rPr lang="en-US" dirty="0" smtClean="0"/>
              <a:t/>
            </a:r>
            <a:br>
              <a:rPr lang="en-US" dirty="0" smtClean="0"/>
            </a:br>
            <a:r>
              <a:rPr lang="en-US" dirty="0" smtClean="0"/>
              <a:t/>
            </a:r>
            <a:br>
              <a:rPr lang="en-US" dirty="0" smtClean="0"/>
            </a:br>
            <a:r>
              <a:rPr lang="en-US" dirty="0"/>
              <a:t/>
            </a:r>
            <a:br>
              <a:rPr lang="en-US" dirty="0"/>
            </a:br>
            <a:r>
              <a:rPr lang="en-US" sz="4000" dirty="0"/>
              <a:t/>
            </a:r>
            <a:br>
              <a:rPr lang="en-US" sz="4000" dirty="0"/>
            </a:br>
            <a:r>
              <a:rPr lang="en-US" sz="4000" dirty="0">
                <a:solidFill>
                  <a:schemeClr val="bg1"/>
                </a:solidFill>
              </a:rPr>
              <a:t>Shared Funds </a:t>
            </a:r>
            <a:br>
              <a:rPr lang="en-US" sz="4000" dirty="0">
                <a:solidFill>
                  <a:schemeClr val="bg1"/>
                </a:solidFill>
              </a:rPr>
            </a:br>
            <a:r>
              <a:rPr lang="en-US" sz="3200" dirty="0">
                <a:solidFill>
                  <a:schemeClr val="bg1"/>
                </a:solidFill>
              </a:rPr>
              <a:t>Highlights of AFR requirements</a:t>
            </a:r>
          </a:p>
        </p:txBody>
      </p:sp>
      <p:sp>
        <p:nvSpPr>
          <p:cNvPr id="102403" name="Rectangle 3"/>
          <p:cNvSpPr>
            <a:spLocks noChangeArrowheads="1"/>
          </p:cNvSpPr>
          <p:nvPr/>
        </p:nvSpPr>
        <p:spPr bwMode="auto">
          <a:xfrm>
            <a:off x="990600" y="2667000"/>
            <a:ext cx="7772400" cy="2133600"/>
          </a:xfrm>
          <a:prstGeom prst="rect">
            <a:avLst/>
          </a:prstGeom>
          <a:noFill/>
          <a:ln w="9525">
            <a:noFill/>
            <a:miter lim="800000"/>
            <a:headEnd/>
            <a:tailEnd/>
          </a:ln>
        </p:spPr>
        <p:txBody>
          <a:bodyPr anchor="ctr"/>
          <a:lstStyle/>
          <a:p>
            <a:pPr eaLnBrk="0" hangingPunct="0"/>
            <a:endParaRPr kumimoji="1" lang="en-US"/>
          </a:p>
        </p:txBody>
      </p:sp>
      <p:pic>
        <p:nvPicPr>
          <p:cNvPr id="102404" name="Picture 4" descr="C:\My Download Files\TPFASilverSeal.gif"/>
          <p:cNvPicPr>
            <a:picLocks noChangeAspect="1" noChangeArrowheads="1"/>
          </p:cNvPicPr>
          <p:nvPr/>
        </p:nvPicPr>
        <p:blipFill>
          <a:blip r:embed="rId3" cstate="print"/>
          <a:srcRect/>
          <a:stretch>
            <a:fillRect/>
          </a:stretch>
        </p:blipFill>
        <p:spPr bwMode="auto">
          <a:xfrm>
            <a:off x="381000" y="5105400"/>
            <a:ext cx="1381125" cy="1390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3"/>
          <p:cNvSpPr>
            <a:spLocks noGrp="1" noChangeArrowheads="1"/>
          </p:cNvSpPr>
          <p:nvPr>
            <p:ph idx="1"/>
          </p:nvPr>
        </p:nvSpPr>
        <p:spPr>
          <a:xfrm>
            <a:off x="914400" y="1295400"/>
            <a:ext cx="7543800" cy="4267200"/>
          </a:xfrm>
        </p:spPr>
        <p:txBody>
          <a:bodyPr/>
          <a:lstStyle/>
          <a:p>
            <a:pPr marL="342900" indent="-342900" eaLnBrk="1" hangingPunct="1">
              <a:lnSpc>
                <a:spcPct val="90000"/>
              </a:lnSpc>
              <a:buFont typeface="Wingdings" pitchFamily="2" charset="2"/>
              <a:buNone/>
            </a:pPr>
            <a:r>
              <a:rPr lang="en-US" sz="3600" dirty="0" smtClean="0"/>
              <a:t>	“</a:t>
            </a:r>
            <a:r>
              <a:rPr lang="en-US" sz="3000" dirty="0" smtClean="0">
                <a:latin typeface="AGaramondPro-Regular" charset="0"/>
              </a:rPr>
              <a:t>A number of state funds are appropriated for use by more than one agency. These funds are called </a:t>
            </a:r>
            <a:r>
              <a:rPr lang="en-US" sz="3000" i="1" dirty="0" smtClean="0">
                <a:latin typeface="AGaramondPro-Italic" charset="0"/>
              </a:rPr>
              <a:t>shared funds</a:t>
            </a:r>
            <a:r>
              <a:rPr lang="en-US" sz="3000" dirty="0" smtClean="0">
                <a:latin typeface="AGaramondPro-Regular" charset="0"/>
              </a:rPr>
              <a:t>. These procedures ensure Cash in State Treasury is not double-counted and all shared fund activity is reported by the appropriate agency. </a:t>
            </a:r>
            <a:r>
              <a:rPr lang="en-US" sz="3000" dirty="0" smtClean="0"/>
              <a:t>”</a:t>
            </a:r>
          </a:p>
          <a:p>
            <a:pPr marL="342900" indent="-342900" eaLnBrk="1" hangingPunct="1">
              <a:lnSpc>
                <a:spcPct val="90000"/>
              </a:lnSpc>
              <a:buFont typeface="Wingdings" pitchFamily="2" charset="2"/>
              <a:buNone/>
            </a:pPr>
            <a:endParaRPr lang="en-US" sz="3000" dirty="0" smtClean="0"/>
          </a:p>
          <a:p>
            <a:pPr marL="342900" indent="-342900" eaLnBrk="1" hangingPunct="1">
              <a:lnSpc>
                <a:spcPct val="90000"/>
              </a:lnSpc>
              <a:buFont typeface="Wingdings" pitchFamily="2" charset="2"/>
              <a:buNone/>
            </a:pPr>
            <a:r>
              <a:rPr lang="en-US" sz="3600" dirty="0" smtClean="0"/>
              <a:t>	</a:t>
            </a:r>
            <a:r>
              <a:rPr lang="en-US" sz="1500" dirty="0" smtClean="0"/>
              <a:t>Reporting Requirements for Annual Financial Reports of State Agencies and Universities – Texas Comptroller of Public Accounts (“CPA”)</a:t>
            </a:r>
          </a:p>
        </p:txBody>
      </p:sp>
      <p:sp>
        <p:nvSpPr>
          <p:cNvPr id="509954" name="Rectangle 2"/>
          <p:cNvSpPr>
            <a:spLocks noGrp="1" noChangeArrowheads="1"/>
          </p:cNvSpPr>
          <p:nvPr>
            <p:ph type="title"/>
          </p:nvPr>
        </p:nvSpPr>
        <p:spPr>
          <a:xfrm>
            <a:off x="228600" y="152400"/>
            <a:ext cx="8610600" cy="1371600"/>
          </a:xfrm>
        </p:spPr>
        <p:txBody>
          <a:bodyPr/>
          <a:lstStyle/>
          <a:p>
            <a:pPr eaLnBrk="1" fontAlgn="auto" hangingPunct="1">
              <a:spcAft>
                <a:spcPts val="0"/>
              </a:spcAft>
              <a:defRPr/>
            </a:pPr>
            <a:r>
              <a:rPr lang="en-US"/>
              <a:t>Introduction - Shared Funds</a:t>
            </a:r>
          </a:p>
        </p:txBody>
      </p:sp>
      <p:sp>
        <p:nvSpPr>
          <p:cNvPr id="103428" name="Slide Number Placeholder 3"/>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49960FBB-2AFA-4E22-8F8B-1768272DE12B}" type="slidenum">
              <a:rPr lang="en-US" smtClean="0"/>
              <a:pPr/>
              <a:t>126</a:t>
            </a:fld>
            <a:endParaRPr lang="en-US" dirty="0" smtClean="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3" name="Rectangle 3"/>
          <p:cNvSpPr>
            <a:spLocks noGrp="1" noChangeArrowheads="1"/>
          </p:cNvSpPr>
          <p:nvPr>
            <p:ph idx="1"/>
          </p:nvPr>
        </p:nvSpPr>
        <p:spPr>
          <a:xfrm>
            <a:off x="609600" y="1219200"/>
            <a:ext cx="7772400" cy="4267200"/>
          </a:xfrm>
        </p:spPr>
        <p:txBody>
          <a:bodyPr>
            <a:normAutofit/>
          </a:bodyPr>
          <a:lstStyle/>
          <a:p>
            <a:pPr marL="342900" indent="-342900" eaLnBrk="1" fontAlgn="auto" hangingPunct="1">
              <a:lnSpc>
                <a:spcPct val="90000"/>
              </a:lnSpc>
              <a:spcAft>
                <a:spcPts val="0"/>
              </a:spcAft>
              <a:buFont typeface="Wingdings 3"/>
              <a:buChar char=""/>
              <a:defRPr/>
            </a:pPr>
            <a:r>
              <a:rPr lang="en-US" sz="2600" b="1" dirty="0"/>
              <a:t>Controlling Agency = TPFA*</a:t>
            </a:r>
          </a:p>
          <a:p>
            <a:pPr marL="342900" indent="-342900" eaLnBrk="1" fontAlgn="auto" hangingPunct="1">
              <a:lnSpc>
                <a:spcPct val="90000"/>
              </a:lnSpc>
              <a:spcAft>
                <a:spcPts val="0"/>
              </a:spcAft>
              <a:buFont typeface="Wingdings" pitchFamily="2" charset="2"/>
              <a:buNone/>
              <a:defRPr/>
            </a:pPr>
            <a:r>
              <a:rPr lang="en-US" sz="2600" dirty="0">
                <a:latin typeface="AGaramondPro-Regular" charset="0"/>
              </a:rPr>
              <a:t>	</a:t>
            </a:r>
            <a:r>
              <a:rPr lang="en-US" sz="2000" dirty="0">
                <a:latin typeface="Arial" pitchFamily="34" charset="0"/>
              </a:rPr>
              <a:t>The controlling agency is the agency required to reconcile the entire cash activity for the fund and report the Cash in State Treasury balance on the Annual Financial Report. The amount reported should also be reconciled to the Texas Annual Cash Report.</a:t>
            </a:r>
          </a:p>
          <a:p>
            <a:pPr marL="342900" indent="-342900" eaLnBrk="1" fontAlgn="auto" hangingPunct="1">
              <a:lnSpc>
                <a:spcPct val="90000"/>
              </a:lnSpc>
              <a:spcAft>
                <a:spcPts val="0"/>
              </a:spcAft>
              <a:buFont typeface="Wingdings 3"/>
              <a:buChar char=""/>
              <a:defRPr/>
            </a:pPr>
            <a:r>
              <a:rPr lang="en-US" sz="2600" b="1" dirty="0"/>
              <a:t>Non-Controlling Agency = Client Agency</a:t>
            </a:r>
          </a:p>
          <a:p>
            <a:pPr marL="342900" indent="-342900" eaLnBrk="1" fontAlgn="auto" hangingPunct="1">
              <a:lnSpc>
                <a:spcPct val="90000"/>
              </a:lnSpc>
              <a:spcAft>
                <a:spcPts val="0"/>
              </a:spcAft>
              <a:buFont typeface="Wingdings" pitchFamily="2" charset="2"/>
              <a:buNone/>
              <a:defRPr/>
            </a:pPr>
            <a:r>
              <a:rPr lang="en-US" sz="2600" dirty="0">
                <a:latin typeface="AGaramondPro-Regular" charset="0"/>
              </a:rPr>
              <a:t>	</a:t>
            </a:r>
            <a:r>
              <a:rPr lang="en-US" sz="2000" dirty="0">
                <a:latin typeface="Arial" pitchFamily="34" charset="0"/>
              </a:rPr>
              <a:t>A Non-Controlling Agency is any other state agency authorized to spend money from a shared fund but is not the controlling agency. The agency should not report the shared Cash in State Treasury balance on the Annual Financial Report.</a:t>
            </a:r>
          </a:p>
          <a:p>
            <a:pPr marL="342900" indent="-342900" eaLnBrk="1" fontAlgn="auto" hangingPunct="1">
              <a:lnSpc>
                <a:spcPct val="90000"/>
              </a:lnSpc>
              <a:spcAft>
                <a:spcPts val="0"/>
              </a:spcAft>
              <a:buFont typeface="Wingdings" pitchFamily="2" charset="2"/>
              <a:buNone/>
              <a:defRPr/>
            </a:pPr>
            <a:r>
              <a:rPr lang="en-US" sz="1300" dirty="0"/>
              <a:t>	</a:t>
            </a:r>
          </a:p>
          <a:p>
            <a:pPr marL="342900" indent="-342900" eaLnBrk="1" fontAlgn="auto" hangingPunct="1">
              <a:lnSpc>
                <a:spcPct val="90000"/>
              </a:lnSpc>
              <a:spcAft>
                <a:spcPts val="0"/>
              </a:spcAft>
              <a:buFont typeface="Wingdings" pitchFamily="2" charset="2"/>
              <a:buNone/>
              <a:defRPr/>
            </a:pPr>
            <a:r>
              <a:rPr lang="en-US" sz="1400" dirty="0"/>
              <a:t>	</a:t>
            </a:r>
            <a:r>
              <a:rPr lang="en-US" sz="1400" dirty="0" smtClean="0"/>
              <a:t>Source:  Reporting </a:t>
            </a:r>
            <a:r>
              <a:rPr lang="en-US" sz="1400" dirty="0"/>
              <a:t>Requirements for Annual Financial Reports of State Agencies and </a:t>
            </a:r>
            <a:r>
              <a:rPr lang="en-US" sz="1400" dirty="0" smtClean="0"/>
              <a:t>Universities </a:t>
            </a:r>
            <a:r>
              <a:rPr lang="en-US" sz="1400" dirty="0"/>
              <a:t>– Texas Comptroller of Public Accounts (Pages </a:t>
            </a:r>
            <a:r>
              <a:rPr lang="en-US" sz="1400" dirty="0" smtClean="0"/>
              <a:t>3.26-3.27 </a:t>
            </a:r>
            <a:r>
              <a:rPr lang="en-US" sz="1400" dirty="0"/>
              <a:t>– July </a:t>
            </a:r>
            <a:r>
              <a:rPr lang="en-US" sz="1400" dirty="0" smtClean="0"/>
              <a:t>2009)</a:t>
            </a:r>
            <a:endParaRPr lang="en-US" sz="1200" dirty="0"/>
          </a:p>
        </p:txBody>
      </p:sp>
      <p:sp>
        <p:nvSpPr>
          <p:cNvPr id="512002" name="Rectangle 2"/>
          <p:cNvSpPr>
            <a:spLocks noGrp="1" noChangeArrowheads="1"/>
          </p:cNvSpPr>
          <p:nvPr>
            <p:ph type="title"/>
          </p:nvPr>
        </p:nvSpPr>
        <p:spPr>
          <a:xfrm>
            <a:off x="152400" y="304800"/>
            <a:ext cx="8839200" cy="990600"/>
          </a:xfrm>
        </p:spPr>
        <p:txBody>
          <a:bodyPr/>
          <a:lstStyle/>
          <a:p>
            <a:pPr eaLnBrk="1" fontAlgn="auto" hangingPunct="1">
              <a:spcAft>
                <a:spcPts val="0"/>
              </a:spcAft>
              <a:defRPr/>
            </a:pPr>
            <a:r>
              <a:rPr lang="en-US"/>
              <a:t>Agency Responsibilities</a:t>
            </a:r>
          </a:p>
        </p:txBody>
      </p:sp>
      <p:sp>
        <p:nvSpPr>
          <p:cNvPr id="104452" name="Text Box 4"/>
          <p:cNvSpPr txBox="1">
            <a:spLocks noChangeArrowheads="1"/>
          </p:cNvSpPr>
          <p:nvPr/>
        </p:nvSpPr>
        <p:spPr bwMode="auto">
          <a:xfrm>
            <a:off x="1812925" y="5741988"/>
            <a:ext cx="4691063" cy="284162"/>
          </a:xfrm>
          <a:prstGeom prst="rect">
            <a:avLst/>
          </a:prstGeom>
          <a:noFill/>
          <a:ln w="9525">
            <a:noFill/>
            <a:miter lim="800000"/>
            <a:headEnd/>
            <a:tailEnd/>
          </a:ln>
        </p:spPr>
        <p:txBody>
          <a:bodyPr wrap="none">
            <a:spAutoFit/>
          </a:bodyPr>
          <a:lstStyle/>
          <a:p>
            <a:pPr>
              <a:lnSpc>
                <a:spcPct val="90000"/>
              </a:lnSpc>
              <a:spcBef>
                <a:spcPct val="20000"/>
              </a:spcBef>
              <a:buClr>
                <a:schemeClr val="tx2"/>
              </a:buClr>
              <a:buSzPct val="75000"/>
              <a:buFont typeface="Wingdings" pitchFamily="2" charset="2"/>
              <a:buNone/>
            </a:pPr>
            <a:r>
              <a:rPr lang="en-US" sz="1400" dirty="0">
                <a:solidFill>
                  <a:srgbClr val="FF3300"/>
                </a:solidFill>
                <a:latin typeface="Arial Narrow" pitchFamily="34" charset="0"/>
              </a:rPr>
              <a:t>* </a:t>
            </a:r>
            <a:r>
              <a:rPr lang="en-US" sz="1400" dirty="0" smtClean="0">
                <a:solidFill>
                  <a:srgbClr val="FF3300"/>
                </a:solidFill>
                <a:latin typeface="Arial Narrow" pitchFamily="34" charset="0"/>
              </a:rPr>
              <a:t>Universities and </a:t>
            </a:r>
            <a:r>
              <a:rPr lang="en-US" sz="1400" dirty="0">
                <a:solidFill>
                  <a:srgbClr val="FF3300"/>
                </a:solidFill>
                <a:latin typeface="Arial Narrow" pitchFamily="34" charset="0"/>
              </a:rPr>
              <a:t>Texas Parks &amp; Wildlife Department are exceptions</a:t>
            </a:r>
            <a:r>
              <a:rPr lang="en-US" sz="1200" dirty="0">
                <a:latin typeface="Arial Narrow" pitchFamily="34" charset="0"/>
              </a:rPr>
              <a:t>.</a:t>
            </a:r>
            <a:endParaRPr lang="en-US" dirty="0"/>
          </a:p>
        </p:txBody>
      </p:sp>
      <p:sp>
        <p:nvSpPr>
          <p:cNvPr id="104453" name="Slide Number Placeholder 4"/>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934CD658-2CCA-4C4E-8239-45BC47414DAA}" type="slidenum">
              <a:rPr lang="en-US" smtClean="0"/>
              <a:pPr/>
              <a:t>127</a:t>
            </a:fld>
            <a:endParaRPr lang="en-US" dirty="0" smtClean="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idx="1"/>
          </p:nvPr>
        </p:nvSpPr>
        <p:spPr>
          <a:xfrm>
            <a:off x="685800" y="1981200"/>
            <a:ext cx="7924800" cy="4114800"/>
          </a:xfrm>
        </p:spPr>
        <p:txBody>
          <a:bodyPr/>
          <a:lstStyle/>
          <a:p>
            <a:pPr marL="342900" indent="-342900" eaLnBrk="1" hangingPunct="1"/>
            <a:r>
              <a:rPr lang="en-US" dirty="0" smtClean="0"/>
              <a:t>“</a:t>
            </a:r>
            <a:r>
              <a:rPr lang="en-US" dirty="0" smtClean="0">
                <a:latin typeface="AGaramondPro-Regular" charset="0"/>
              </a:rPr>
              <a:t>Any cash balance should be reclassified with a shared cash adjustment</a:t>
            </a:r>
            <a:r>
              <a:rPr lang="en-US" dirty="0" smtClean="0"/>
              <a:t>.” </a:t>
            </a:r>
          </a:p>
          <a:p>
            <a:pPr marL="742950" lvl="1" indent="-285750" eaLnBrk="1" hangingPunct="1"/>
            <a:r>
              <a:rPr lang="en-US" sz="1800" dirty="0" smtClean="0"/>
              <a:t>(T-Code 654/655; GL 0047)</a:t>
            </a:r>
          </a:p>
          <a:p>
            <a:pPr marL="342900" indent="-342900" eaLnBrk="1" hangingPunct="1"/>
            <a:r>
              <a:rPr lang="en-US" dirty="0" smtClean="0">
                <a:latin typeface="AGaramondPro-Regular" charset="0"/>
              </a:rPr>
              <a:t>…Non-controlling agencies…are subject to the Inter-fund Activities deadline.</a:t>
            </a:r>
          </a:p>
          <a:p>
            <a:pPr marL="342900" indent="-342900" eaLnBrk="1" hangingPunct="1"/>
            <a:endParaRPr lang="en-US" dirty="0" smtClean="0">
              <a:latin typeface="AGaramondPro-Regular" charset="0"/>
            </a:endParaRPr>
          </a:p>
          <a:p>
            <a:pPr marL="342900" indent="-342900" eaLnBrk="1" hangingPunct="1">
              <a:buFont typeface="Wingdings" pitchFamily="2" charset="2"/>
              <a:buNone/>
            </a:pPr>
            <a:r>
              <a:rPr lang="en-US" sz="1200" dirty="0" smtClean="0"/>
              <a:t>	 Source:  Reporting Requirements for Annual Financial Reports of State Agencies and Universities – Texas Comptroller of Public Accounts (Page 3.29 – July 2009)</a:t>
            </a:r>
          </a:p>
        </p:txBody>
      </p:sp>
      <p:sp>
        <p:nvSpPr>
          <p:cNvPr id="514050" name="Rectangle 2"/>
          <p:cNvSpPr>
            <a:spLocks noGrp="1" noChangeArrowheads="1"/>
          </p:cNvSpPr>
          <p:nvPr>
            <p:ph type="title"/>
          </p:nvPr>
        </p:nvSpPr>
        <p:spPr>
          <a:xfrm>
            <a:off x="228600" y="304800"/>
            <a:ext cx="8686800" cy="990600"/>
          </a:xfrm>
        </p:spPr>
        <p:txBody>
          <a:bodyPr/>
          <a:lstStyle/>
          <a:p>
            <a:pPr eaLnBrk="1" fontAlgn="auto" hangingPunct="1">
              <a:spcAft>
                <a:spcPts val="0"/>
              </a:spcAft>
              <a:defRPr/>
            </a:pPr>
            <a:r>
              <a:rPr lang="en-US"/>
              <a:t>Non-Controlling Agencies</a:t>
            </a:r>
          </a:p>
        </p:txBody>
      </p:sp>
      <p:sp>
        <p:nvSpPr>
          <p:cNvPr id="105476" name="Slide Number Placeholder 3"/>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73BCD396-D68C-4ABC-8A9A-7713FABD8948}" type="slidenum">
              <a:rPr lang="en-US" smtClean="0"/>
              <a:pPr/>
              <a:t>128</a:t>
            </a:fld>
            <a:endParaRPr lang="en-US" dirty="0" smtClean="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idx="1"/>
          </p:nvPr>
        </p:nvSpPr>
        <p:spPr/>
        <p:txBody>
          <a:bodyPr/>
          <a:lstStyle/>
          <a:p>
            <a:pPr marL="365760" indent="-365760" eaLnBrk="1" hangingPunct="1">
              <a:buClr>
                <a:schemeClr val="tx1"/>
              </a:buClr>
              <a:buFont typeface="Wingdings" pitchFamily="2" charset="2"/>
              <a:buNone/>
            </a:pPr>
            <a:r>
              <a:rPr lang="en-US" sz="2000" dirty="0" smtClean="0">
                <a:latin typeface="AGaramondPro-Italic"/>
              </a:rPr>
              <a:t>    “The recording of transfers and Due-To/Due-From are required to be coordinated between the controlling agency and each of the non-controlling agencies and are subject to the </a:t>
            </a:r>
            <a:r>
              <a:rPr lang="en-US" sz="2000" dirty="0" err="1" smtClean="0">
                <a:latin typeface="AGaramondPro-Italic"/>
              </a:rPr>
              <a:t>Interfund</a:t>
            </a:r>
            <a:r>
              <a:rPr lang="en-US" sz="2000" dirty="0" smtClean="0">
                <a:latin typeface="AGaramondPro-Italic"/>
              </a:rPr>
              <a:t> Activities deadline so that Transfers-In are equal to Transfers-Out and Due-To /Due-From accounts are equal. This includes the accrual for expenditures. The coordination for recording purposes may be done on a regular basis as determined by the controlling agency but must be coordinated at least annually during the preparation of the Annual Financial Report.” </a:t>
            </a:r>
          </a:p>
          <a:p>
            <a:pPr marL="342900" indent="-342900" eaLnBrk="1" hangingPunct="1"/>
            <a:endParaRPr lang="en-US" sz="2000" dirty="0" smtClean="0"/>
          </a:p>
          <a:p>
            <a:pPr marL="342900" indent="-342900" eaLnBrk="1" hangingPunct="1">
              <a:buFont typeface="Wingdings" pitchFamily="2" charset="2"/>
              <a:buNone/>
            </a:pPr>
            <a:r>
              <a:rPr lang="en-US" sz="1200" dirty="0" smtClean="0"/>
              <a:t>	Source:  Reporting Requirements for Annual Financial Reports of State Agencies and Universities – Texas Comptroller of Public Accounts (Page 3.29 – July 2009)</a:t>
            </a:r>
          </a:p>
        </p:txBody>
      </p:sp>
      <p:sp>
        <p:nvSpPr>
          <p:cNvPr id="516098" name="Rectangle 2"/>
          <p:cNvSpPr>
            <a:spLocks noGrp="1" noChangeArrowheads="1"/>
          </p:cNvSpPr>
          <p:nvPr>
            <p:ph type="title"/>
          </p:nvPr>
        </p:nvSpPr>
        <p:spPr>
          <a:xfrm>
            <a:off x="228600" y="381000"/>
            <a:ext cx="8763000" cy="990600"/>
          </a:xfrm>
        </p:spPr>
        <p:txBody>
          <a:bodyPr/>
          <a:lstStyle/>
          <a:p>
            <a:pPr eaLnBrk="1" fontAlgn="auto" hangingPunct="1">
              <a:spcAft>
                <a:spcPts val="0"/>
              </a:spcAft>
              <a:defRPr/>
            </a:pPr>
            <a:r>
              <a:rPr lang="en-US"/>
              <a:t>Agency Coordination</a:t>
            </a:r>
          </a:p>
        </p:txBody>
      </p:sp>
      <p:sp>
        <p:nvSpPr>
          <p:cNvPr id="106500"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E9C59E0D-17FA-410D-A051-DDC6DABB7B9F}" type="slidenum">
              <a:rPr lang="en-US" smtClean="0"/>
              <a:pPr/>
              <a:t>129</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ctrTitle"/>
          </p:nvPr>
        </p:nvSpPr>
        <p:spPr>
          <a:xfrm>
            <a:off x="762000" y="1905000"/>
            <a:ext cx="7802563" cy="1477963"/>
          </a:xfrm>
        </p:spPr>
        <p:txBody>
          <a:bodyPr>
            <a:normAutofit fontScale="90000"/>
          </a:bodyPr>
          <a:lstStyle/>
          <a:p>
            <a:pPr eaLnBrk="1" fontAlgn="auto" hangingPunct="1">
              <a:spcAft>
                <a:spcPts val="0"/>
              </a:spcAft>
              <a:defRPr/>
            </a:pPr>
            <a:r>
              <a:rPr lang="en-US"/>
              <a:t>1. General Obligation Bonds</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a:xfrm>
            <a:off x="228600" y="381000"/>
            <a:ext cx="8763000" cy="990600"/>
          </a:xfrm>
        </p:spPr>
        <p:txBody>
          <a:bodyPr/>
          <a:lstStyle/>
          <a:p>
            <a:pPr eaLnBrk="1" fontAlgn="auto" hangingPunct="1">
              <a:spcAft>
                <a:spcPts val="0"/>
              </a:spcAft>
              <a:defRPr/>
            </a:pPr>
            <a:r>
              <a:rPr lang="en-US"/>
              <a:t>Fixed Asset Reporting</a:t>
            </a:r>
          </a:p>
        </p:txBody>
      </p:sp>
      <p:graphicFrame>
        <p:nvGraphicFramePr>
          <p:cNvPr id="3074" name="Object 3"/>
          <p:cNvGraphicFramePr>
            <a:graphicFrameLocks noGrp="1" noChangeAspect="1"/>
          </p:cNvGraphicFramePr>
          <p:nvPr>
            <p:ph type="tbl" idx="1"/>
          </p:nvPr>
        </p:nvGraphicFramePr>
        <p:xfrm>
          <a:off x="900113" y="1981200"/>
          <a:ext cx="7343775" cy="4114800"/>
        </p:xfrm>
        <a:graphic>
          <a:graphicData uri="http://schemas.openxmlformats.org/presentationml/2006/ole">
            <mc:AlternateContent xmlns:mc="http://schemas.openxmlformats.org/markup-compatibility/2006">
              <mc:Choice xmlns:v="urn:schemas-microsoft-com:vml" Requires="v">
                <p:oleObj spid="_x0000_s3075" name="Document" r:id="rId5" imgW="9080640" imgH="5087880" progId="Word.Document.8">
                  <p:embed/>
                </p:oleObj>
              </mc:Choice>
              <mc:Fallback>
                <p:oleObj name="Document" r:id="rId5" imgW="9080640" imgH="5087880" progId="Word.Documen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0113" y="1981200"/>
                        <a:ext cx="7343775" cy="411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77B8339-9725-4994-9BBD-969443CA8EBD}" type="slidenum">
              <a:rPr lang="en-US" smtClean="0"/>
              <a:pPr/>
              <a:t>130</a:t>
            </a:fld>
            <a:endParaRPr lang="en-US" smtClean="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ChangeArrowheads="1"/>
          </p:cNvSpPr>
          <p:nvPr>
            <p:ph type="title"/>
          </p:nvPr>
        </p:nvSpPr>
        <p:spPr>
          <a:xfrm>
            <a:off x="228600" y="152400"/>
            <a:ext cx="8610600" cy="1219200"/>
          </a:xfrm>
        </p:spPr>
        <p:txBody>
          <a:bodyPr/>
          <a:lstStyle/>
          <a:p>
            <a:pPr eaLnBrk="1" fontAlgn="auto" hangingPunct="1">
              <a:spcAft>
                <a:spcPts val="0"/>
              </a:spcAft>
              <a:defRPr/>
            </a:pPr>
            <a:r>
              <a:rPr lang="en-US"/>
              <a:t>Bond Schedules</a:t>
            </a:r>
          </a:p>
        </p:txBody>
      </p:sp>
      <p:graphicFrame>
        <p:nvGraphicFramePr>
          <p:cNvPr id="4098" name="Object 3"/>
          <p:cNvGraphicFramePr>
            <a:graphicFrameLocks noGrp="1" noChangeAspect="1"/>
          </p:cNvGraphicFramePr>
          <p:nvPr>
            <p:ph type="tbl" idx="1"/>
          </p:nvPr>
        </p:nvGraphicFramePr>
        <p:xfrm>
          <a:off x="892175" y="2605088"/>
          <a:ext cx="6854825" cy="3260725"/>
        </p:xfrm>
        <a:graphic>
          <a:graphicData uri="http://schemas.openxmlformats.org/presentationml/2006/ole">
            <mc:AlternateContent xmlns:mc="http://schemas.openxmlformats.org/markup-compatibility/2006">
              <mc:Choice xmlns:v="urn:schemas-microsoft-com:vml" Requires="v">
                <p:oleObj spid="_x0000_s4100" name="Document" r:id="rId5" imgW="7690320" imgH="3657600" progId="Word.Document.8">
                  <p:embed/>
                </p:oleObj>
              </mc:Choice>
              <mc:Fallback>
                <p:oleObj name="Document" r:id="rId5" imgW="7690320" imgH="3657600" progId="Word.Documen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2175" y="2605088"/>
                        <a:ext cx="6854825" cy="326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4"/>
          <p:cNvGraphicFramePr>
            <a:graphicFrameLocks noChangeAspect="1"/>
          </p:cNvGraphicFramePr>
          <p:nvPr/>
        </p:nvGraphicFramePr>
        <p:xfrm>
          <a:off x="690563" y="1757363"/>
          <a:ext cx="7664450" cy="4732337"/>
        </p:xfrm>
        <a:graphic>
          <a:graphicData uri="http://schemas.openxmlformats.org/presentationml/2006/ole">
            <mc:AlternateContent xmlns:mc="http://schemas.openxmlformats.org/markup-compatibility/2006">
              <mc:Choice xmlns:v="urn:schemas-microsoft-com:vml" Requires="v">
                <p:oleObj spid="_x0000_s4101" name="Document" r:id="rId8" imgW="8150842" imgH="5035881" progId="Word.Document.8">
                  <p:embed/>
                </p:oleObj>
              </mc:Choice>
              <mc:Fallback>
                <p:oleObj name="Document" r:id="rId8" imgW="8150842" imgH="5035881" progId="Word.Document.8">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0563" y="1757363"/>
                        <a:ext cx="7664450" cy="473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81320" dir="2319588" algn="ctr" rotWithShape="0">
                                <a:srgbClr val="808080"/>
                              </a:outerShdw>
                            </a:effectLst>
                          </a14:hiddenEffects>
                        </a:ext>
                      </a:extLst>
                    </p:spPr>
                  </p:pic>
                </p:oleObj>
              </mc:Fallback>
            </mc:AlternateContent>
          </a:graphicData>
        </a:graphic>
      </p:graphicFrame>
      <p:sp>
        <p:nvSpPr>
          <p:cNvPr id="4101"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C6FE7C9-1002-46F0-805A-D7661EE19823}" type="slidenum">
              <a:rPr lang="en-US" smtClean="0"/>
              <a:pPr/>
              <a:t>131</a:t>
            </a:fld>
            <a:endParaRPr lang="en-US" smtClean="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
          <p:cNvSpPr>
            <a:spLocks noGrp="1" noChangeArrowheads="1"/>
          </p:cNvSpPr>
          <p:nvPr>
            <p:ph idx="1"/>
          </p:nvPr>
        </p:nvSpPr>
        <p:spPr/>
        <p:txBody>
          <a:bodyPr/>
          <a:lstStyle/>
          <a:p>
            <a:pPr eaLnBrk="1" hangingPunct="1"/>
            <a:r>
              <a:rPr lang="en-US" sz="2800" dirty="0" smtClean="0"/>
              <a:t>The following agencies/universities will provide TPFA with information regarding pledged revenues and related expenditures at fiscal year end:</a:t>
            </a:r>
          </a:p>
          <a:p>
            <a:pPr eaLnBrk="1" hangingPunct="1"/>
            <a:endParaRPr lang="en-US" sz="2800" dirty="0" smtClean="0"/>
          </a:p>
          <a:p>
            <a:pPr lvl="1" eaLnBrk="1" hangingPunct="1"/>
            <a:r>
              <a:rPr lang="en-US" sz="2400" dirty="0" smtClean="0"/>
              <a:t>Department of State Health Services</a:t>
            </a:r>
          </a:p>
          <a:p>
            <a:pPr lvl="1" eaLnBrk="1" hangingPunct="1"/>
            <a:r>
              <a:rPr lang="en-US" sz="2400" dirty="0" smtClean="0"/>
              <a:t>Texas Parks &amp; Wildlife Department</a:t>
            </a:r>
          </a:p>
        </p:txBody>
      </p:sp>
      <p:sp>
        <p:nvSpPr>
          <p:cNvPr id="521218" name="Rectangle 2"/>
          <p:cNvSpPr>
            <a:spLocks noGrp="1" noChangeArrowheads="1"/>
          </p:cNvSpPr>
          <p:nvPr>
            <p:ph type="title"/>
          </p:nvPr>
        </p:nvSpPr>
        <p:spPr>
          <a:xfrm>
            <a:off x="228600" y="152400"/>
            <a:ext cx="8458200" cy="1295400"/>
          </a:xfrm>
        </p:spPr>
        <p:txBody>
          <a:bodyPr/>
          <a:lstStyle/>
          <a:p>
            <a:pPr eaLnBrk="1" fontAlgn="auto" hangingPunct="1">
              <a:spcAft>
                <a:spcPts val="0"/>
              </a:spcAft>
              <a:defRPr/>
            </a:pPr>
            <a:r>
              <a:rPr lang="en-US" dirty="0"/>
              <a:t>Pledged Revenues</a:t>
            </a:r>
          </a:p>
        </p:txBody>
      </p:sp>
      <p:sp>
        <p:nvSpPr>
          <p:cNvPr id="107524"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0A1A6723-6768-4172-8DAE-533EB6F84C1C}" type="slidenum">
              <a:rPr lang="en-US" smtClean="0"/>
              <a:pPr/>
              <a:t>132</a:t>
            </a:fld>
            <a:endParaRPr lang="en-US" dirty="0" smtClean="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idx="1"/>
          </p:nvPr>
        </p:nvSpPr>
        <p:spPr>
          <a:xfrm>
            <a:off x="787400" y="1828800"/>
            <a:ext cx="7666038" cy="4106863"/>
          </a:xfrm>
        </p:spPr>
        <p:txBody>
          <a:bodyPr/>
          <a:lstStyle/>
          <a:p>
            <a:pPr marL="342900" indent="-342900" eaLnBrk="1" hangingPunct="1"/>
            <a:r>
              <a:rPr lang="en-US" sz="2000" dirty="0" smtClean="0">
                <a:latin typeface="AGaramondPro-Regular" charset="0"/>
              </a:rPr>
              <a:t>08/31/CY	Prior to August 31, review USAS balances and 			record corrections</a:t>
            </a:r>
          </a:p>
          <a:p>
            <a:pPr marL="342900" indent="-342900" eaLnBrk="1" hangingPunct="1"/>
            <a:r>
              <a:rPr lang="en-US" sz="2000" dirty="0" smtClean="0">
                <a:latin typeface="AGaramondPro-Regular" charset="0"/>
              </a:rPr>
              <a:t>09/26/CY	Inter-fund Activities confirmed &amp; entered into 			USAS</a:t>
            </a:r>
          </a:p>
          <a:p>
            <a:pPr marL="342900" indent="-342900" eaLnBrk="1" hangingPunct="1"/>
            <a:r>
              <a:rPr lang="en-US" sz="2000" dirty="0" smtClean="0">
                <a:latin typeface="AGaramondPro-Regular" charset="0"/>
              </a:rPr>
              <a:t>10/01/CY	Deadline for early submission</a:t>
            </a:r>
          </a:p>
          <a:p>
            <a:pPr marL="836613" lvl="2" indent="-342900" eaLnBrk="1" hangingPunct="1">
              <a:buFont typeface="Wingdings 2" pitchFamily="18" charset="2"/>
              <a:buNone/>
            </a:pPr>
            <a:r>
              <a:rPr lang="en-US" sz="1400" dirty="0" smtClean="0">
                <a:latin typeface="AGaramondPro-Regular" charset="0"/>
              </a:rPr>
              <a:t>			(</a:t>
            </a:r>
            <a:r>
              <a:rPr lang="en-US" sz="1600" dirty="0" smtClean="0">
                <a:latin typeface="AGaramondPro-Regular" charset="0"/>
              </a:rPr>
              <a:t>simplified  reporting)</a:t>
            </a:r>
          </a:p>
          <a:p>
            <a:pPr marL="342900" indent="-342900" eaLnBrk="1" hangingPunct="1"/>
            <a:r>
              <a:rPr lang="en-US" sz="2000" dirty="0" smtClean="0">
                <a:latin typeface="AGaramondPro-Regular" charset="0"/>
              </a:rPr>
              <a:t>11/20/CY	USAS and interagency transaction certification 			</a:t>
            </a:r>
            <a:r>
              <a:rPr lang="en-US" sz="1600" dirty="0" smtClean="0">
                <a:latin typeface="AGaramondPro-Regular" charset="0"/>
              </a:rPr>
              <a:t>(full reporting)</a:t>
            </a:r>
          </a:p>
          <a:p>
            <a:pPr marL="342900" indent="-342900" eaLnBrk="1" hangingPunct="1"/>
            <a:r>
              <a:rPr lang="en-US" sz="2000" dirty="0" smtClean="0">
                <a:latin typeface="AGaramondPro-Regular" charset="0"/>
              </a:rPr>
              <a:t>11/20/CY	AFR Due </a:t>
            </a:r>
            <a:r>
              <a:rPr lang="en-US" sz="1600" dirty="0" smtClean="0">
                <a:latin typeface="AGaramondPro-Regular" charset="0"/>
              </a:rPr>
              <a:t>(full reporting)</a:t>
            </a:r>
          </a:p>
          <a:p>
            <a:pPr marL="342900" indent="-342900" eaLnBrk="1" hangingPunct="1"/>
            <a:endParaRPr lang="en-US" sz="2000" dirty="0" smtClean="0">
              <a:latin typeface="AGaramondPro-Regular" charset="0"/>
            </a:endParaRPr>
          </a:p>
          <a:p>
            <a:pPr marL="342900" indent="-342900" eaLnBrk="1" hangingPunct="1">
              <a:buClr>
                <a:schemeClr val="tx1"/>
              </a:buClr>
              <a:buFont typeface="Wingdings" pitchFamily="2" charset="2"/>
              <a:buNone/>
            </a:pPr>
            <a:r>
              <a:rPr lang="en-US" sz="1400" dirty="0" smtClean="0"/>
              <a:t>	Source:  Reporting Requirements for Annual Financial Reports of State Agencies and Universities – Texas Comptroller of Public Accounts </a:t>
            </a:r>
            <a:r>
              <a:rPr lang="en-US" sz="1400" dirty="0" smtClean="0">
                <a:solidFill>
                  <a:srgbClr val="000000"/>
                </a:solidFill>
                <a:cs typeface="Times New Roman" pitchFamily="18" charset="0"/>
              </a:rPr>
              <a:t>(July 2007)</a:t>
            </a:r>
          </a:p>
        </p:txBody>
      </p:sp>
      <p:sp>
        <p:nvSpPr>
          <p:cNvPr id="522242" name="Rectangle 2"/>
          <p:cNvSpPr>
            <a:spLocks noGrp="1" noChangeArrowheads="1"/>
          </p:cNvSpPr>
          <p:nvPr>
            <p:ph type="title"/>
          </p:nvPr>
        </p:nvSpPr>
        <p:spPr>
          <a:xfrm>
            <a:off x="228600" y="152400"/>
            <a:ext cx="8458200" cy="1295400"/>
          </a:xfrm>
        </p:spPr>
        <p:txBody>
          <a:bodyPr/>
          <a:lstStyle/>
          <a:p>
            <a:pPr eaLnBrk="1" fontAlgn="auto" hangingPunct="1">
              <a:spcAft>
                <a:spcPts val="0"/>
              </a:spcAft>
              <a:defRPr/>
            </a:pPr>
            <a:r>
              <a:rPr lang="en-US"/>
              <a:t>Deadlines</a:t>
            </a:r>
          </a:p>
        </p:txBody>
      </p:sp>
      <p:sp>
        <p:nvSpPr>
          <p:cNvPr id="108548"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CB62B48F-A894-4CF6-878E-407FB0838F86}" type="slidenum">
              <a:rPr lang="en-US" smtClean="0"/>
              <a:pPr/>
              <a:t>133</a:t>
            </a:fld>
            <a:endParaRPr lang="en-US" dirty="0" smtClean="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1" name="Rectangle 3"/>
          <p:cNvSpPr>
            <a:spLocks noGrp="1" noChangeArrowheads="1"/>
          </p:cNvSpPr>
          <p:nvPr>
            <p:ph idx="1"/>
          </p:nvPr>
        </p:nvSpPr>
        <p:spPr>
          <a:xfrm>
            <a:off x="685800" y="1981200"/>
            <a:ext cx="7772400" cy="1371600"/>
          </a:xfrm>
        </p:spPr>
        <p:txBody>
          <a:bodyPr>
            <a:normAutofit lnSpcReduction="10000"/>
          </a:bodyPr>
          <a:lstStyle/>
          <a:p>
            <a:pPr marL="365760" indent="-256032" eaLnBrk="1" fontAlgn="auto" hangingPunct="1">
              <a:lnSpc>
                <a:spcPct val="90000"/>
              </a:lnSpc>
              <a:spcAft>
                <a:spcPts val="0"/>
              </a:spcAft>
              <a:buFont typeface="Wingdings" pitchFamily="2" charset="2"/>
              <a:buNone/>
              <a:defRPr/>
            </a:pPr>
            <a:r>
              <a:rPr lang="en-US" sz="2000" dirty="0"/>
              <a:t>TPFA Annual Financial </a:t>
            </a:r>
            <a:r>
              <a:rPr lang="en-US" sz="2000" dirty="0" smtClean="0"/>
              <a:t>Report Contact:</a:t>
            </a:r>
            <a:endParaRPr lang="en-US" sz="2000" dirty="0"/>
          </a:p>
          <a:p>
            <a:pPr marL="621792" lvl="1" eaLnBrk="1" fontAlgn="auto" hangingPunct="1">
              <a:lnSpc>
                <a:spcPct val="90000"/>
              </a:lnSpc>
              <a:spcBef>
                <a:spcPts val="324"/>
              </a:spcBef>
              <a:spcAft>
                <a:spcPts val="0"/>
              </a:spcAft>
              <a:buClr>
                <a:schemeClr val="tx1"/>
              </a:buClr>
              <a:buFont typeface="Wingdings" pitchFamily="2" charset="2"/>
              <a:buNone/>
              <a:defRPr/>
            </a:pPr>
            <a:r>
              <a:rPr lang="en-US" sz="1800" dirty="0"/>
              <a:t>Ophelia Guerrero, Chief Accountant		</a:t>
            </a:r>
          </a:p>
          <a:p>
            <a:pPr marL="621792" lvl="1" eaLnBrk="1" fontAlgn="auto" hangingPunct="1">
              <a:lnSpc>
                <a:spcPct val="90000"/>
              </a:lnSpc>
              <a:spcBef>
                <a:spcPts val="324"/>
              </a:spcBef>
              <a:spcAft>
                <a:spcPts val="0"/>
              </a:spcAft>
              <a:buClr>
                <a:schemeClr val="tx1"/>
              </a:buClr>
              <a:buFont typeface="Wingdings" pitchFamily="2" charset="2"/>
              <a:buNone/>
              <a:defRPr/>
            </a:pPr>
            <a:r>
              <a:rPr lang="en-US" sz="1800" dirty="0" smtClean="0"/>
              <a:t>(512)305-9469</a:t>
            </a:r>
            <a:endParaRPr lang="en-US" sz="1800" dirty="0"/>
          </a:p>
          <a:p>
            <a:pPr marL="621792" lvl="1" eaLnBrk="1" fontAlgn="auto" hangingPunct="1">
              <a:lnSpc>
                <a:spcPct val="90000"/>
              </a:lnSpc>
              <a:spcBef>
                <a:spcPts val="324"/>
              </a:spcBef>
              <a:spcAft>
                <a:spcPts val="0"/>
              </a:spcAft>
              <a:buClr>
                <a:schemeClr val="tx1"/>
              </a:buClr>
              <a:buFont typeface="Wingdings" pitchFamily="2" charset="2"/>
              <a:buNone/>
              <a:defRPr/>
            </a:pPr>
            <a:r>
              <a:rPr lang="en-US" sz="1800" dirty="0">
                <a:solidFill>
                  <a:srgbClr val="FF3300"/>
                </a:solidFill>
              </a:rPr>
              <a:t>ophelia.guerrero@tpfa.state.tx.us</a:t>
            </a:r>
            <a:br>
              <a:rPr lang="en-US" sz="1800" dirty="0">
                <a:solidFill>
                  <a:srgbClr val="FF3300"/>
                </a:solidFill>
              </a:rPr>
            </a:br>
            <a:endParaRPr lang="en-US" sz="1800" dirty="0">
              <a:solidFill>
                <a:srgbClr val="FF3300"/>
              </a:solidFill>
            </a:endParaRPr>
          </a:p>
        </p:txBody>
      </p:sp>
      <p:sp>
        <p:nvSpPr>
          <p:cNvPr id="524290" name="Rectangle 2"/>
          <p:cNvSpPr>
            <a:spLocks noGrp="1" noChangeArrowheads="1"/>
          </p:cNvSpPr>
          <p:nvPr>
            <p:ph type="title"/>
          </p:nvPr>
        </p:nvSpPr>
        <p:spPr>
          <a:xfrm>
            <a:off x="228600" y="152400"/>
            <a:ext cx="8458200" cy="1295400"/>
          </a:xfrm>
        </p:spPr>
        <p:txBody>
          <a:bodyPr/>
          <a:lstStyle/>
          <a:p>
            <a:pPr eaLnBrk="1" fontAlgn="auto" hangingPunct="1">
              <a:spcAft>
                <a:spcPts val="0"/>
              </a:spcAft>
              <a:defRPr/>
            </a:pPr>
            <a:r>
              <a:rPr lang="en-US"/>
              <a:t>AFR Contact</a:t>
            </a:r>
          </a:p>
        </p:txBody>
      </p:sp>
      <p:sp>
        <p:nvSpPr>
          <p:cNvPr id="109572" name="Slide Number Placeholder 3"/>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4AD134E9-9F71-4621-B516-328DCDFE5E46}" type="slidenum">
              <a:rPr lang="en-US" smtClean="0"/>
              <a:pPr/>
              <a:t>134</a:t>
            </a:fld>
            <a:endParaRPr lang="en-US" dirty="0" smtClean="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Frequently Asked Questions</a:t>
            </a:r>
            <a:endParaRPr lang="en-US" dirty="0"/>
          </a:p>
        </p:txBody>
      </p:sp>
      <p:sp>
        <p:nvSpPr>
          <p:cNvPr id="110595" name="Slide Number Placeholder 2"/>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E69218DC-EDC6-48B7-8AE0-C34F5ABC5DEA}" type="slidenum">
              <a:rPr lang="en-US" smtClean="0"/>
              <a:pPr/>
              <a:t>135</a:t>
            </a:fld>
            <a:endParaRPr lang="en-US" dirty="0" smtClean="0"/>
          </a:p>
        </p:txBody>
      </p:sp>
      <p:sp>
        <p:nvSpPr>
          <p:cNvPr id="5" name="Rectangle 3"/>
          <p:cNvSpPr txBox="1">
            <a:spLocks noChangeArrowheads="1"/>
          </p:cNvSpPr>
          <p:nvPr/>
        </p:nvSpPr>
        <p:spPr>
          <a:xfrm>
            <a:off x="457200" y="1481138"/>
            <a:ext cx="8229600" cy="4525962"/>
          </a:xfrm>
          <a:prstGeom prst="rect">
            <a:avLst/>
          </a:prstGeom>
        </p:spPr>
        <p:txBody>
          <a:bodyPr/>
          <a:lstStyle/>
          <a:p>
            <a:pPr marL="365125" indent="-255588">
              <a:spcBef>
                <a:spcPts val="400"/>
              </a:spcBef>
              <a:buClr>
                <a:schemeClr val="accent1"/>
              </a:buClr>
              <a:buSzPct val="68000"/>
              <a:buFont typeface="Wingdings 3" pitchFamily="18" charset="2"/>
              <a:buChar char=""/>
              <a:defRPr/>
            </a:pPr>
            <a:r>
              <a:rPr lang="en-US" sz="2800" dirty="0">
                <a:latin typeface="+mn-lt"/>
              </a:rPr>
              <a:t>What is the remaining </a:t>
            </a:r>
            <a:r>
              <a:rPr lang="en-US" sz="2800" dirty="0" smtClean="0">
                <a:latin typeface="+mn-lt"/>
              </a:rPr>
              <a:t>constitutionally </a:t>
            </a:r>
            <a:r>
              <a:rPr lang="en-US" sz="2800" dirty="0">
                <a:latin typeface="+mn-lt"/>
              </a:rPr>
              <a:t>authorized debt that has not been appropriated by the Legislature?</a:t>
            </a:r>
          </a:p>
          <a:p>
            <a:pPr marL="365125" indent="-255588">
              <a:spcBef>
                <a:spcPts val="400"/>
              </a:spcBef>
              <a:buClr>
                <a:schemeClr val="accent1"/>
              </a:buClr>
              <a:buSzPct val="68000"/>
              <a:buFont typeface="Wingdings 3" pitchFamily="18" charset="2"/>
              <a:buChar char=""/>
              <a:defRPr/>
            </a:pPr>
            <a:endParaRPr lang="en-US" sz="2800" dirty="0">
              <a:latin typeface="+mn-lt"/>
            </a:endParaRPr>
          </a:p>
          <a:p>
            <a:pPr marL="620713" lvl="1" indent="-228600">
              <a:spcBef>
                <a:spcPts val="325"/>
              </a:spcBef>
              <a:buClr>
                <a:schemeClr val="accent1"/>
              </a:buClr>
              <a:buFont typeface="Verdana" pitchFamily="34" charset="0"/>
              <a:buChar char="◦"/>
              <a:defRPr/>
            </a:pPr>
            <a:r>
              <a:rPr lang="en-US" dirty="0">
                <a:latin typeface="+mn-lt"/>
              </a:rPr>
              <a:t>50-f  </a:t>
            </a:r>
            <a:r>
              <a:rPr lang="en-US" dirty="0" smtClean="0">
                <a:latin typeface="+mn-lt"/>
              </a:rPr>
              <a:t>is fully </a:t>
            </a:r>
            <a:r>
              <a:rPr lang="en-US" dirty="0">
                <a:latin typeface="+mn-lt"/>
              </a:rPr>
              <a:t>appropriated</a:t>
            </a:r>
          </a:p>
          <a:p>
            <a:pPr marL="620713" lvl="1" indent="-228600">
              <a:spcBef>
                <a:spcPts val="325"/>
              </a:spcBef>
              <a:buClr>
                <a:schemeClr val="accent1"/>
              </a:buClr>
              <a:buFont typeface="Verdana" pitchFamily="34" charset="0"/>
              <a:buChar char="◦"/>
              <a:defRPr/>
            </a:pPr>
            <a:r>
              <a:rPr lang="en-US" dirty="0">
                <a:latin typeface="+mn-lt"/>
              </a:rPr>
              <a:t>50-g  </a:t>
            </a:r>
            <a:r>
              <a:rPr lang="en-US" dirty="0" smtClean="0"/>
              <a:t>$318,597,705* </a:t>
            </a:r>
            <a:r>
              <a:rPr lang="en-US" dirty="0" smtClean="0">
                <a:latin typeface="+mn-lt"/>
              </a:rPr>
              <a:t>appropriation remaining </a:t>
            </a:r>
          </a:p>
          <a:p>
            <a:pPr marL="620713" lvl="1" indent="-228600">
              <a:spcBef>
                <a:spcPts val="325"/>
              </a:spcBef>
              <a:buClr>
                <a:schemeClr val="accent1"/>
              </a:buClr>
              <a:buFont typeface="Verdana" pitchFamily="34" charset="0"/>
              <a:buChar char="◦"/>
              <a:defRPr/>
            </a:pPr>
            <a:r>
              <a:rPr lang="en-US" dirty="0" smtClean="0">
                <a:latin typeface="+mn-lt"/>
              </a:rPr>
              <a:t>Any </a:t>
            </a:r>
            <a:r>
              <a:rPr lang="en-US" dirty="0">
                <a:latin typeface="+mn-lt"/>
              </a:rPr>
              <a:t>proceeds exceeding this amount require a Constitutional </a:t>
            </a:r>
            <a:r>
              <a:rPr lang="en-US" dirty="0" smtClean="0">
                <a:latin typeface="+mn-lt"/>
              </a:rPr>
              <a:t>Amendment.</a:t>
            </a:r>
          </a:p>
          <a:p>
            <a:pPr marL="620713" lvl="1" indent="-228600">
              <a:spcBef>
                <a:spcPts val="325"/>
              </a:spcBef>
              <a:buClr>
                <a:schemeClr val="accent1"/>
              </a:buClr>
              <a:buFont typeface="Verdana" pitchFamily="34" charset="0"/>
              <a:buChar char="◦"/>
              <a:defRPr/>
            </a:pPr>
            <a:r>
              <a:rPr lang="en-US" dirty="0" smtClean="0">
                <a:latin typeface="+mn-lt"/>
              </a:rPr>
              <a:t>Updates provided on website: </a:t>
            </a:r>
            <a:r>
              <a:rPr lang="en-US" sz="1800" dirty="0" smtClean="0">
                <a:latin typeface="+mn-lt"/>
              </a:rPr>
              <a:t>*http://www.tpfa.state.tx.us/pdf/GO%20Autho_Unissued.pdf</a:t>
            </a:r>
            <a:endParaRPr lang="en-US" sz="1800" dirty="0">
              <a:latin typeface="+mn-lt"/>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FAQ?</a:t>
            </a:r>
            <a:endParaRPr lang="en-US" dirty="0"/>
          </a:p>
        </p:txBody>
      </p:sp>
      <p:sp>
        <p:nvSpPr>
          <p:cNvPr id="111619" name="Slide Number Placeholder 2"/>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CA80A172-32BE-4361-857D-FB9DE670FF05}" type="slidenum">
              <a:rPr lang="en-US" smtClean="0"/>
              <a:pPr/>
              <a:t>136</a:t>
            </a:fld>
            <a:endParaRPr lang="en-US" dirty="0" smtClean="0"/>
          </a:p>
        </p:txBody>
      </p:sp>
      <p:sp>
        <p:nvSpPr>
          <p:cNvPr id="4" name="Rectangle 3"/>
          <p:cNvSpPr txBox="1">
            <a:spLocks noChangeArrowheads="1"/>
          </p:cNvSpPr>
          <p:nvPr/>
        </p:nvSpPr>
        <p:spPr>
          <a:xfrm>
            <a:off x="457200" y="1481138"/>
            <a:ext cx="8229600" cy="4525962"/>
          </a:xfrm>
          <a:prstGeom prst="rect">
            <a:avLst/>
          </a:prstGeom>
        </p:spPr>
        <p:txBody>
          <a:bodyPr/>
          <a:lstStyle/>
          <a:p>
            <a:pPr marL="365125" indent="-255588">
              <a:spcBef>
                <a:spcPts val="400"/>
              </a:spcBef>
              <a:buClr>
                <a:schemeClr val="accent1"/>
              </a:buClr>
              <a:buSzPct val="68000"/>
              <a:buFont typeface="Wingdings 3" pitchFamily="18" charset="2"/>
              <a:buChar char=""/>
              <a:defRPr/>
            </a:pPr>
            <a:r>
              <a:rPr lang="en-US" sz="2800" dirty="0">
                <a:latin typeface="+mn-lt"/>
              </a:rPr>
              <a:t>Why </a:t>
            </a:r>
            <a:r>
              <a:rPr lang="en-US" sz="2800" dirty="0" smtClean="0">
                <a:latin typeface="+mn-lt"/>
              </a:rPr>
              <a:t>is the agency assigned </a:t>
            </a:r>
            <a:r>
              <a:rPr lang="en-US" sz="2800" dirty="0">
                <a:latin typeface="+mn-lt"/>
              </a:rPr>
              <a:t>more than one project fund?</a:t>
            </a:r>
          </a:p>
          <a:p>
            <a:pPr marL="365125" indent="-255588">
              <a:spcBef>
                <a:spcPts val="400"/>
              </a:spcBef>
              <a:buClr>
                <a:schemeClr val="accent1"/>
              </a:buClr>
              <a:buSzPct val="68000"/>
              <a:buFont typeface="Wingdings 3" pitchFamily="18" charset="2"/>
              <a:buChar char=""/>
              <a:defRPr/>
            </a:pPr>
            <a:endParaRPr lang="en-US" sz="2800" dirty="0">
              <a:latin typeface="+mn-lt"/>
            </a:endParaRPr>
          </a:p>
          <a:p>
            <a:pPr marL="620713" lvl="1" indent="-228600">
              <a:spcBef>
                <a:spcPts val="325"/>
              </a:spcBef>
              <a:buClr>
                <a:schemeClr val="accent1"/>
              </a:buClr>
              <a:buFont typeface="Verdana" pitchFamily="34" charset="0"/>
              <a:buChar char="◦"/>
              <a:defRPr/>
            </a:pPr>
            <a:r>
              <a:rPr lang="en-US" dirty="0">
                <a:latin typeface="+mn-lt"/>
              </a:rPr>
              <a:t>To avoid commingling of bond </a:t>
            </a:r>
            <a:r>
              <a:rPr lang="en-US" dirty="0" smtClean="0">
                <a:latin typeface="+mn-lt"/>
              </a:rPr>
              <a:t>proceeds, </a:t>
            </a:r>
            <a:r>
              <a:rPr lang="en-US" dirty="0">
                <a:latin typeface="+mn-lt"/>
              </a:rPr>
              <a:t>a new fund is established for each new bond appropriation.</a:t>
            </a:r>
          </a:p>
          <a:p>
            <a:pPr marL="620713" lvl="1" indent="-228600">
              <a:spcBef>
                <a:spcPts val="325"/>
              </a:spcBef>
              <a:buClr>
                <a:schemeClr val="accent1"/>
              </a:buClr>
              <a:buFont typeface="Verdana" pitchFamily="34" charset="0"/>
              <a:buChar char="◦"/>
              <a:defRPr/>
            </a:pPr>
            <a:r>
              <a:rPr lang="en-US" dirty="0">
                <a:latin typeface="+mn-lt"/>
              </a:rPr>
              <a:t>Projects may be financed with both </a:t>
            </a:r>
            <a:r>
              <a:rPr lang="en-US" dirty="0" smtClean="0">
                <a:latin typeface="+mn-lt"/>
              </a:rPr>
              <a:t>fixed-rate </a:t>
            </a:r>
            <a:r>
              <a:rPr lang="en-US" dirty="0">
                <a:latin typeface="+mn-lt"/>
              </a:rPr>
              <a:t>bonds and commercial paper.  A separate fund is required for each issue.</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FAQ?</a:t>
            </a:r>
            <a:endParaRPr lang="en-US" dirty="0"/>
          </a:p>
        </p:txBody>
      </p:sp>
      <p:sp>
        <p:nvSpPr>
          <p:cNvPr id="112643" name="Slide Number Placeholder 2"/>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036BE1E0-A2DA-4E1F-84D8-59D231A15A06}" type="slidenum">
              <a:rPr lang="en-US" smtClean="0"/>
              <a:pPr/>
              <a:t>137</a:t>
            </a:fld>
            <a:endParaRPr lang="en-US" dirty="0" smtClean="0"/>
          </a:p>
        </p:txBody>
      </p:sp>
      <p:sp>
        <p:nvSpPr>
          <p:cNvPr id="4" name="Rectangle 3"/>
          <p:cNvSpPr txBox="1">
            <a:spLocks noChangeArrowheads="1"/>
          </p:cNvSpPr>
          <p:nvPr/>
        </p:nvSpPr>
        <p:spPr>
          <a:xfrm>
            <a:off x="457200" y="1481138"/>
            <a:ext cx="8229600" cy="4525962"/>
          </a:xfrm>
          <a:prstGeom prst="rect">
            <a:avLst/>
          </a:prstGeom>
        </p:spPr>
        <p:txBody>
          <a:bodyPr/>
          <a:lstStyle/>
          <a:p>
            <a:pPr marL="365125" indent="-255588">
              <a:spcBef>
                <a:spcPts val="400"/>
              </a:spcBef>
              <a:buClr>
                <a:schemeClr val="accent1"/>
              </a:buClr>
              <a:buSzPct val="68000"/>
              <a:buFont typeface="Wingdings 3" pitchFamily="18" charset="2"/>
              <a:buChar char=""/>
              <a:defRPr/>
            </a:pPr>
            <a:r>
              <a:rPr lang="en-US" sz="2800" dirty="0">
                <a:latin typeface="+mn-lt"/>
              </a:rPr>
              <a:t>What does a refunding issue mean to me?</a:t>
            </a:r>
          </a:p>
          <a:p>
            <a:pPr marL="365125" indent="-255588">
              <a:spcBef>
                <a:spcPts val="400"/>
              </a:spcBef>
              <a:buClr>
                <a:schemeClr val="accent1"/>
              </a:buClr>
              <a:buSzPct val="68000"/>
              <a:buFont typeface="Wingdings 3" pitchFamily="18" charset="2"/>
              <a:buChar char=""/>
              <a:defRPr/>
            </a:pPr>
            <a:endParaRPr lang="en-US" sz="2800" dirty="0">
              <a:latin typeface="+mn-lt"/>
            </a:endParaRPr>
          </a:p>
          <a:p>
            <a:pPr marL="620713" lvl="1" indent="-228600">
              <a:spcBef>
                <a:spcPts val="325"/>
              </a:spcBef>
              <a:buClr>
                <a:schemeClr val="accent1"/>
              </a:buClr>
              <a:buFont typeface="Verdana" pitchFamily="34" charset="0"/>
              <a:buChar char="◦"/>
              <a:defRPr/>
            </a:pPr>
            <a:r>
              <a:rPr lang="en-US" dirty="0">
                <a:latin typeface="+mn-lt"/>
              </a:rPr>
              <a:t>TPFA refunds debt to lower interest costs.</a:t>
            </a:r>
          </a:p>
          <a:p>
            <a:pPr marL="620713" lvl="1" indent="-228600">
              <a:spcBef>
                <a:spcPts val="325"/>
              </a:spcBef>
              <a:buClr>
                <a:schemeClr val="accent1"/>
              </a:buClr>
              <a:buFont typeface="Verdana" pitchFamily="34" charset="0"/>
              <a:buChar char="◦"/>
              <a:defRPr/>
            </a:pPr>
            <a:r>
              <a:rPr lang="en-US" dirty="0">
                <a:latin typeface="+mn-lt"/>
              </a:rPr>
              <a:t>Agencies must certify there has been no change in use.  </a:t>
            </a:r>
          </a:p>
          <a:p>
            <a:pPr marL="620713" lvl="1" indent="-228600">
              <a:spcBef>
                <a:spcPts val="325"/>
              </a:spcBef>
              <a:buClr>
                <a:schemeClr val="accent1"/>
              </a:buClr>
              <a:buFont typeface="Verdana" pitchFamily="34" charset="0"/>
              <a:buChar char="◦"/>
              <a:defRPr/>
            </a:pPr>
            <a:r>
              <a:rPr lang="en-US" dirty="0">
                <a:latin typeface="+mn-lt"/>
              </a:rPr>
              <a:t>A new project fund is not required.  </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a:xfrm>
            <a:off x="457200" y="1905000"/>
            <a:ext cx="7848600" cy="1066800"/>
          </a:xfrm>
        </p:spPr>
        <p:txBody>
          <a:bodyPr/>
          <a:lstStyle/>
          <a:p>
            <a:pPr eaLnBrk="1" fontAlgn="auto" hangingPunct="1">
              <a:spcAft>
                <a:spcPts val="0"/>
              </a:spcAft>
              <a:defRPr/>
            </a:pPr>
            <a:r>
              <a:rPr lang="en-US" dirty="0" smtClean="0"/>
              <a:t>Summary of Timelines</a:t>
            </a:r>
            <a:endParaRPr lang="en-US" dirty="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63618"/>
        </p:xfrm>
        <a:graphic>
          <a:graphicData uri="http://schemas.openxmlformats.org/drawingml/2006/table">
            <a:tbl>
              <a:tblPr firstRow="1" bandRow="1">
                <a:tableStyleId>{5C22544A-7EE6-4342-B048-85BDC9FD1C3A}</a:tableStyleId>
              </a:tblPr>
              <a:tblGrid>
                <a:gridCol w="1219200"/>
                <a:gridCol w="7010400"/>
              </a:tblGrid>
              <a:tr h="370840">
                <a:tc>
                  <a:txBody>
                    <a:bodyPr/>
                    <a:lstStyle/>
                    <a:p>
                      <a:pPr algn="ctr" fontAlgn="b"/>
                      <a:r>
                        <a:rPr lang="en-US" sz="1800" b="0" i="0" u="none" strike="noStrike" dirty="0" smtClean="0">
                          <a:solidFill>
                            <a:srgbClr val="000000"/>
                          </a:solidFill>
                          <a:latin typeface="Calibri"/>
                        </a:rPr>
                        <a:t>Date</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b="0" i="0" u="none" strike="noStrike" dirty="0" smtClean="0">
                          <a:solidFill>
                            <a:srgbClr val="000000"/>
                          </a:solidFill>
                          <a:latin typeface="Calibri"/>
                        </a:rPr>
                        <a:t>Event</a:t>
                      </a:r>
                      <a:endParaRPr lang="en-US" sz="1800" b="0" i="0" u="none" strike="noStrike" dirty="0">
                        <a:solidFill>
                          <a:srgbClr val="000000"/>
                        </a:solidFill>
                        <a:latin typeface="Calibri"/>
                      </a:endParaRPr>
                    </a:p>
                  </a:txBody>
                  <a:tcPr marL="9525" marR="9525" marT="9525" marB="0" anchor="b"/>
                </a:tc>
              </a:tr>
              <a:tr h="370840">
                <a:tc>
                  <a:txBody>
                    <a:bodyPr/>
                    <a:lstStyle/>
                    <a:p>
                      <a:pPr algn="r" fontAlgn="b"/>
                      <a:r>
                        <a:rPr lang="en-US" sz="1800" b="0" i="0" u="none" strike="noStrike" dirty="0" smtClean="0">
                          <a:solidFill>
                            <a:srgbClr val="000000"/>
                          </a:solidFill>
                          <a:latin typeface="Calibri"/>
                        </a:rPr>
                        <a:t>5/31/2009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Legislature authorizes project and debt*</a:t>
                      </a:r>
                    </a:p>
                  </a:txBody>
                  <a:tcPr marL="9525" marR="9525" marT="9525" marB="0" anchor="b"/>
                </a:tc>
              </a:tr>
              <a:tr h="370840">
                <a:tc>
                  <a:txBody>
                    <a:bodyPr/>
                    <a:lstStyle/>
                    <a:p>
                      <a:pPr algn="r" fontAlgn="b"/>
                      <a:r>
                        <a:rPr lang="en-US" sz="1800" b="0" i="0" u="none" strike="noStrike" dirty="0" smtClean="0">
                          <a:solidFill>
                            <a:srgbClr val="000000"/>
                          </a:solidFill>
                          <a:latin typeface="Calibri"/>
                        </a:rPr>
                        <a:t>7/06/2009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Agency governing body adopts a resolution  </a:t>
                      </a:r>
                    </a:p>
                  </a:txBody>
                  <a:tcPr marL="9525" marR="9525" marT="9525" marB="0" anchor="b"/>
                </a:tc>
              </a:tr>
              <a:tr h="370840">
                <a:tc>
                  <a:txBody>
                    <a:bodyPr/>
                    <a:lstStyle/>
                    <a:p>
                      <a:pPr algn="r" fontAlgn="b"/>
                      <a:r>
                        <a:rPr lang="en-US" sz="1800" b="0" i="0" u="none" strike="noStrike" dirty="0" smtClean="0">
                          <a:solidFill>
                            <a:srgbClr val="000000"/>
                          </a:solidFill>
                          <a:latin typeface="Calibri"/>
                        </a:rPr>
                        <a:t>7/13/2009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Agency submits request for financing to TPFA</a:t>
                      </a:r>
                    </a:p>
                  </a:txBody>
                  <a:tcPr marL="9525" marR="9525" marT="9525" marB="0" anchor="b"/>
                </a:tc>
              </a:tr>
              <a:tr h="370840">
                <a:tc>
                  <a:txBody>
                    <a:bodyPr/>
                    <a:lstStyle/>
                    <a:p>
                      <a:pPr algn="r" fontAlgn="b"/>
                      <a:r>
                        <a:rPr lang="en-US" sz="1800" b="0" i="0" u="none" strike="noStrike" dirty="0" smtClean="0">
                          <a:solidFill>
                            <a:srgbClr val="000000"/>
                          </a:solidFill>
                          <a:latin typeface="Calibri"/>
                        </a:rPr>
                        <a:t>8/06/2009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Board approves request, determines type  of debt instrument and sale process</a:t>
                      </a:r>
                    </a:p>
                  </a:txBody>
                  <a:tcPr marL="9525" marR="9525" marT="9525" marB="0" anchor="b"/>
                </a:tc>
              </a:tr>
              <a:tr h="370840">
                <a:tc>
                  <a:txBody>
                    <a:bodyPr/>
                    <a:lstStyle/>
                    <a:p>
                      <a:pPr algn="r" fontAlgn="b"/>
                      <a:r>
                        <a:rPr lang="en-US" sz="1800" b="0" i="0" u="none" strike="noStrike" dirty="0" smtClean="0">
                          <a:solidFill>
                            <a:srgbClr val="000000"/>
                          </a:solidFill>
                          <a:latin typeface="Calibri"/>
                        </a:rPr>
                        <a:t>August 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structures the debt issue</a:t>
                      </a:r>
                    </a:p>
                  </a:txBody>
                  <a:tcPr marL="9525" marR="9525" marT="9525" marB="0" anchor="b"/>
                </a:tc>
              </a:tr>
              <a:tr h="370840">
                <a:tc>
                  <a:txBody>
                    <a:bodyPr/>
                    <a:lstStyle/>
                    <a:p>
                      <a:pPr algn="r" fontAlgn="b"/>
                      <a:r>
                        <a:rPr lang="en-US" sz="1800" b="0" i="0" u="none" strike="noStrike" dirty="0" smtClean="0">
                          <a:solidFill>
                            <a:srgbClr val="000000"/>
                          </a:solidFill>
                          <a:latin typeface="Calibri"/>
                        </a:rPr>
                        <a:t>9/01/2009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submits BRB application</a:t>
                      </a:r>
                    </a:p>
                  </a:txBody>
                  <a:tcPr marL="9525" marR="9525" marT="9525" marB="0" anchor="b"/>
                </a:tc>
              </a:tr>
              <a:tr h="370840">
                <a:tc>
                  <a:txBody>
                    <a:bodyPr/>
                    <a:lstStyle/>
                    <a:p>
                      <a:pPr algn="r" fontAlgn="b"/>
                      <a:r>
                        <a:rPr lang="en-US" sz="1800" b="0" i="0" u="none" strike="noStrike" dirty="0" smtClean="0">
                          <a:solidFill>
                            <a:srgbClr val="000000"/>
                          </a:solidFill>
                          <a:latin typeface="Calibri"/>
                        </a:rPr>
                        <a:t>9/08/2009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BRB planning session</a:t>
                      </a:r>
                    </a:p>
                  </a:txBody>
                  <a:tcPr marL="9525" marR="9525" marT="9525" marB="0" anchor="b"/>
                </a:tc>
              </a:tr>
              <a:tr h="370840">
                <a:tc>
                  <a:txBody>
                    <a:bodyPr/>
                    <a:lstStyle/>
                    <a:p>
                      <a:pPr algn="r" fontAlgn="b"/>
                      <a:r>
                        <a:rPr lang="en-US" sz="1800" b="0" i="0" u="none" strike="noStrike" dirty="0" smtClean="0">
                          <a:solidFill>
                            <a:srgbClr val="000000"/>
                          </a:solidFill>
                          <a:latin typeface="Calibri"/>
                        </a:rPr>
                        <a:t>9/17/2009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BRB approves issuance of debt</a:t>
                      </a:r>
                    </a:p>
                  </a:txBody>
                  <a:tcPr marL="9525" marR="9525" marT="9525" marB="0" anchor="b"/>
                </a:tc>
              </a:tr>
              <a:tr h="370840">
                <a:tc>
                  <a:txBody>
                    <a:bodyPr/>
                    <a:lstStyle/>
                    <a:p>
                      <a:pPr algn="r" fontAlgn="b"/>
                      <a:r>
                        <a:rPr lang="en-US" sz="1800" b="0" i="0" u="none" strike="noStrike" dirty="0" smtClean="0">
                          <a:solidFill>
                            <a:srgbClr val="000000"/>
                          </a:solidFill>
                          <a:latin typeface="Calibri"/>
                        </a:rPr>
                        <a:t>9/22/2009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smtClean="0">
                          <a:solidFill>
                            <a:srgbClr val="000000"/>
                          </a:solidFill>
                          <a:latin typeface="Calibri"/>
                        </a:rPr>
                        <a:t>Issue CP/Deposit proceeds in project fund</a:t>
                      </a:r>
                      <a:endParaRPr lang="en-US" sz="1800" b="0" i="0" u="none" strike="noStrike" dirty="0">
                        <a:solidFill>
                          <a:srgbClr val="000000"/>
                        </a:solidFill>
                        <a:latin typeface="Calibri"/>
                      </a:endParaRPr>
                    </a:p>
                  </a:txBody>
                  <a:tcPr marL="9525" marR="9525" marT="9525" marB="0" anchor="b"/>
                </a:tc>
              </a:tr>
              <a:tr h="370840">
                <a:tc>
                  <a:txBody>
                    <a:bodyPr/>
                    <a:lstStyle/>
                    <a:p>
                      <a:pPr algn="r" fontAlgn="b"/>
                      <a:endParaRPr lang="en-US" sz="1400" b="0" i="0" u="none" strike="noStrike" dirty="0">
                        <a:solidFill>
                          <a:srgbClr val="000000"/>
                        </a:solidFill>
                        <a:latin typeface="Calibri"/>
                      </a:endParaRPr>
                    </a:p>
                  </a:txBody>
                  <a:tcPr marL="9525" marR="9525" marT="9525" marB="0" anchor="b"/>
                </a:tc>
                <a:tc>
                  <a:txBody>
                    <a:bodyPr/>
                    <a:lstStyle/>
                    <a:p>
                      <a:pPr marL="533400" indent="-533400" eaLnBrk="1" hangingPunct="1">
                        <a:lnSpc>
                          <a:spcPct val="90000"/>
                        </a:lnSpc>
                        <a:buClr>
                          <a:schemeClr val="tx1"/>
                        </a:buClr>
                        <a:buSzPct val="66000"/>
                        <a:buFont typeface="Wingdings 3" pitchFamily="18" charset="2"/>
                        <a:buNone/>
                      </a:pPr>
                      <a:r>
                        <a:rPr lang="en-US" sz="1600" i="1" dirty="0" smtClean="0"/>
                        <a:t>	</a:t>
                      </a:r>
                    </a:p>
                    <a:p>
                      <a:pPr marL="533400" indent="-533400" eaLnBrk="1" hangingPunct="1">
                        <a:lnSpc>
                          <a:spcPct val="90000"/>
                        </a:lnSpc>
                        <a:buClr>
                          <a:schemeClr val="tx1"/>
                        </a:buClr>
                        <a:buSzPct val="66000"/>
                        <a:buFont typeface="Wingdings 3" pitchFamily="18" charset="2"/>
                        <a:buNone/>
                      </a:pPr>
                      <a:r>
                        <a:rPr lang="en-US" sz="1600" i="1" dirty="0" smtClean="0"/>
                        <a:t>* GO Bonds appropriated by Art. IX, Sec 17.11 GAA, 81</a:t>
                      </a:r>
                      <a:r>
                        <a:rPr lang="en-US" sz="1600" i="1" baseline="30000" dirty="0" smtClean="0"/>
                        <a:t>st</a:t>
                      </a:r>
                      <a:r>
                        <a:rPr lang="en-US" sz="1600" i="1" dirty="0" smtClean="0"/>
                        <a:t> Leg., R.S. need LBB approval of projects before bonds are issued.</a:t>
                      </a:r>
                    </a:p>
                  </a:txBody>
                  <a:tcPr marL="9525" marR="9525" marT="9525" marB="0" anchor="b"/>
                </a:tc>
              </a:tr>
            </a:tbl>
          </a:graphicData>
        </a:graphic>
      </p:graphicFrame>
      <p:sp>
        <p:nvSpPr>
          <p:cNvPr id="3" name="Title 2"/>
          <p:cNvSpPr>
            <a:spLocks noGrp="1"/>
          </p:cNvSpPr>
          <p:nvPr>
            <p:ph type="title"/>
          </p:nvPr>
        </p:nvSpPr>
        <p:spPr/>
        <p:txBody>
          <a:bodyPr/>
          <a:lstStyle/>
          <a:p>
            <a:pPr eaLnBrk="1" fontAlgn="auto" hangingPunct="1">
              <a:spcAft>
                <a:spcPts val="0"/>
              </a:spcAft>
              <a:defRPr/>
            </a:pPr>
            <a:r>
              <a:rPr lang="en-US" dirty="0" smtClean="0"/>
              <a:t>Sample CP Timeline</a:t>
            </a:r>
            <a:endParaRPr lang="en-US" dirty="0"/>
          </a:p>
        </p:txBody>
      </p:sp>
      <p:sp>
        <p:nvSpPr>
          <p:cNvPr id="114729" name="Slide Number Placeholder 4"/>
          <p:cNvSpPr>
            <a:spLocks noGrp="1"/>
          </p:cNvSpPr>
          <p:nvPr>
            <p:ph type="sldNum" sz="quarter" idx="12"/>
          </p:nvPr>
        </p:nvSpPr>
        <p:spPr bwMode="auto">
          <a:xfrm>
            <a:off x="8610600" y="6408738"/>
            <a:ext cx="403225" cy="365125"/>
          </a:xfrm>
          <a:noFill/>
          <a:ln>
            <a:miter lim="800000"/>
            <a:headEnd/>
            <a:tailEnd/>
          </a:ln>
        </p:spPr>
        <p:txBody>
          <a:bodyPr wrap="square" lIns="91440" tIns="45720" rIns="91440" bIns="45720" numCol="1" anchorCtr="0" compatLnSpc="1">
            <a:prstTxWarp prst="textNoShape">
              <a:avLst/>
            </a:prstTxWarp>
          </a:bodyPr>
          <a:lstStyle/>
          <a:p>
            <a:fld id="{8C99AAA8-58BA-49D6-B6FA-15188BF02AFB}" type="slidenum">
              <a:rPr lang="en-US" smtClean="0"/>
              <a:pPr/>
              <a:t>139</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idx="1"/>
          </p:nvPr>
        </p:nvSpPr>
        <p:spPr>
          <a:xfrm>
            <a:off x="685800" y="1752600"/>
            <a:ext cx="7772400" cy="3657600"/>
          </a:xfrm>
        </p:spPr>
        <p:txBody>
          <a:bodyPr>
            <a:noAutofit/>
          </a:bodyPr>
          <a:lstStyle/>
          <a:p>
            <a:pPr marL="365760" indent="-256032" eaLnBrk="1" fontAlgn="auto" hangingPunct="1">
              <a:lnSpc>
                <a:spcPct val="80000"/>
              </a:lnSpc>
              <a:spcBef>
                <a:spcPct val="50000"/>
              </a:spcBef>
              <a:spcAft>
                <a:spcPts val="0"/>
              </a:spcAft>
              <a:buSzTx/>
              <a:buFont typeface="Wingdings 3"/>
              <a:buChar char=""/>
              <a:defRPr/>
            </a:pPr>
            <a:r>
              <a:rPr lang="en-US" sz="2400" b="1" dirty="0"/>
              <a:t>Constitutional Pledge</a:t>
            </a:r>
            <a:r>
              <a:rPr lang="en-US" sz="2400" dirty="0"/>
              <a:t>: Legally secured by a constitutional pledge of the first monies coming into the State Treasury that are not constitutionally dedicated for another purpose</a:t>
            </a:r>
          </a:p>
          <a:p>
            <a:pPr marL="365760" indent="-256032" eaLnBrk="1" fontAlgn="auto" hangingPunct="1">
              <a:lnSpc>
                <a:spcPct val="80000"/>
              </a:lnSpc>
              <a:spcBef>
                <a:spcPct val="50000"/>
              </a:spcBef>
              <a:spcAft>
                <a:spcPts val="0"/>
              </a:spcAft>
              <a:buSzTx/>
              <a:buFont typeface="Wingdings 3"/>
              <a:buChar char=""/>
              <a:defRPr/>
            </a:pPr>
            <a:r>
              <a:rPr lang="en-US" sz="2400" b="1" dirty="0"/>
              <a:t>Voter Approval</a:t>
            </a:r>
            <a:r>
              <a:rPr lang="en-US" sz="2400" dirty="0"/>
              <a:t>: Must initially be approved by a 2/3 vote of both houses of the legislature and by a majority of the voters; after this </a:t>
            </a:r>
            <a:r>
              <a:rPr lang="en-US" sz="2400" dirty="0" smtClean="0"/>
              <a:t>approval, </a:t>
            </a:r>
            <a:r>
              <a:rPr lang="en-US" sz="2400" dirty="0"/>
              <a:t>debt may be issued in installments as determined by the issuing agency or institution</a:t>
            </a:r>
          </a:p>
          <a:p>
            <a:pPr marL="365760" indent="-256032" eaLnBrk="1" fontAlgn="auto" hangingPunct="1">
              <a:lnSpc>
                <a:spcPct val="80000"/>
              </a:lnSpc>
              <a:spcBef>
                <a:spcPct val="50000"/>
              </a:spcBef>
              <a:spcAft>
                <a:spcPts val="0"/>
              </a:spcAft>
              <a:buSzTx/>
              <a:buFont typeface="Wingdings 3"/>
              <a:buChar char=""/>
              <a:defRPr/>
            </a:pPr>
            <a:r>
              <a:rPr lang="en-US" sz="2400" dirty="0"/>
              <a:t>Used to finance </a:t>
            </a:r>
            <a:r>
              <a:rPr lang="en-US" sz="2400" b="1" dirty="0"/>
              <a:t>general government functions</a:t>
            </a:r>
            <a:r>
              <a:rPr lang="en-US" sz="2400" dirty="0"/>
              <a:t>: prisons, veterans’ housing and land programs, parks, roads, grants and loans</a:t>
            </a:r>
          </a:p>
        </p:txBody>
      </p:sp>
      <p:sp>
        <p:nvSpPr>
          <p:cNvPr id="238594" name="Rectangle 2"/>
          <p:cNvSpPr>
            <a:spLocks noGrp="1" noChangeArrowheads="1"/>
          </p:cNvSpPr>
          <p:nvPr>
            <p:ph type="title"/>
          </p:nvPr>
        </p:nvSpPr>
        <p:spPr/>
        <p:txBody>
          <a:bodyPr/>
          <a:lstStyle/>
          <a:p>
            <a:pPr eaLnBrk="1" fontAlgn="auto" hangingPunct="1">
              <a:spcAft>
                <a:spcPts val="0"/>
              </a:spcAft>
              <a:defRPr/>
            </a:pPr>
            <a:r>
              <a:rPr lang="en-US"/>
              <a:t>What are GO Bonds?</a:t>
            </a:r>
          </a:p>
        </p:txBody>
      </p:sp>
      <p:sp>
        <p:nvSpPr>
          <p:cNvPr id="2765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04FD74F-F689-41C0-BB4F-05A7816B5F3F}" type="slidenum">
              <a:rPr lang="en-US" smtClean="0"/>
              <a:pPr/>
              <a:t>14</a:t>
            </a:fld>
            <a:endParaRPr lang="en-US" smtClean="0"/>
          </a:p>
        </p:txBody>
      </p:sp>
    </p:spTree>
  </p:cSld>
  <p:clrMapOvr>
    <a:masterClrMapping/>
  </p:clrMapOvr>
  <p:transition spd="med">
    <p:cut/>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5251450"/>
        </p:xfrm>
        <a:graphic>
          <a:graphicData uri="http://schemas.openxmlformats.org/drawingml/2006/table">
            <a:tbl>
              <a:tblPr firstRow="1" bandRow="1">
                <a:tableStyleId>{5C22544A-7EE6-4342-B048-85BDC9FD1C3A}</a:tableStyleId>
              </a:tblPr>
              <a:tblGrid>
                <a:gridCol w="1219200"/>
                <a:gridCol w="7010400"/>
              </a:tblGrid>
              <a:tr h="370840">
                <a:tc>
                  <a:txBody>
                    <a:bodyPr/>
                    <a:lstStyle/>
                    <a:p>
                      <a:pPr algn="ctr" fontAlgn="b"/>
                      <a:r>
                        <a:rPr lang="en-US" sz="1800" b="0" i="0" u="none" strike="noStrike" dirty="0" smtClean="0">
                          <a:solidFill>
                            <a:srgbClr val="000000"/>
                          </a:solidFill>
                          <a:latin typeface="Calibri"/>
                        </a:rPr>
                        <a:t>Date</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b="0" i="0" u="none" strike="noStrike" dirty="0" smtClean="0">
                          <a:solidFill>
                            <a:srgbClr val="000000"/>
                          </a:solidFill>
                          <a:latin typeface="Calibri"/>
                        </a:rPr>
                        <a:t>Event</a:t>
                      </a:r>
                      <a:endParaRPr lang="en-US" sz="1800" b="0" i="0" u="none" strike="noStrike" dirty="0">
                        <a:solidFill>
                          <a:srgbClr val="000000"/>
                        </a:solidFill>
                        <a:latin typeface="Calibri"/>
                      </a:endParaRPr>
                    </a:p>
                  </a:txBody>
                  <a:tcPr marL="9525" marR="9525" marT="9525" marB="0" anchor="b"/>
                </a:tc>
              </a:tr>
              <a:tr h="370840">
                <a:tc>
                  <a:txBody>
                    <a:bodyPr/>
                    <a:lstStyle/>
                    <a:p>
                      <a:pPr algn="r" fontAlgn="b"/>
                      <a:r>
                        <a:rPr lang="en-US" sz="1800" b="0" i="0" u="none" strike="noStrike" dirty="0" smtClean="0">
                          <a:solidFill>
                            <a:srgbClr val="000000"/>
                          </a:solidFill>
                          <a:latin typeface="Calibri"/>
                        </a:rPr>
                        <a:t>5/31/2009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Legislature authorizes project and debt*</a:t>
                      </a:r>
                    </a:p>
                  </a:txBody>
                  <a:tcPr marL="9525" marR="9525" marT="9525" marB="0" anchor="b"/>
                </a:tc>
              </a:tr>
              <a:tr h="370840">
                <a:tc>
                  <a:txBody>
                    <a:bodyPr/>
                    <a:lstStyle/>
                    <a:p>
                      <a:pPr algn="r" fontAlgn="b"/>
                      <a:r>
                        <a:rPr lang="en-US" sz="1800" b="0" i="0" u="none" strike="noStrike" dirty="0" smtClean="0">
                          <a:solidFill>
                            <a:srgbClr val="000000"/>
                          </a:solidFill>
                          <a:latin typeface="Calibri"/>
                        </a:rPr>
                        <a:t>7/06/2009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Agency governing body adopts a resolution  </a:t>
                      </a:r>
                    </a:p>
                  </a:txBody>
                  <a:tcPr marL="9525" marR="9525" marT="9525" marB="0" anchor="b"/>
                </a:tc>
              </a:tr>
              <a:tr h="370840">
                <a:tc>
                  <a:txBody>
                    <a:bodyPr/>
                    <a:lstStyle/>
                    <a:p>
                      <a:pPr algn="r" fontAlgn="b"/>
                      <a:r>
                        <a:rPr lang="en-US" sz="1800" b="0" i="0" u="none" strike="noStrike" dirty="0" smtClean="0">
                          <a:solidFill>
                            <a:srgbClr val="000000"/>
                          </a:solidFill>
                          <a:latin typeface="Calibri"/>
                        </a:rPr>
                        <a:t>7/13/2009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Agency submits request for financing to TPFA</a:t>
                      </a:r>
                    </a:p>
                  </a:txBody>
                  <a:tcPr marL="9525" marR="9525" marT="9525" marB="0" anchor="b"/>
                </a:tc>
              </a:tr>
              <a:tr h="370840">
                <a:tc>
                  <a:txBody>
                    <a:bodyPr/>
                    <a:lstStyle/>
                    <a:p>
                      <a:pPr algn="r" fontAlgn="b"/>
                      <a:r>
                        <a:rPr lang="en-US" sz="1800" b="0" i="0" u="none" strike="noStrike" dirty="0" smtClean="0">
                          <a:solidFill>
                            <a:srgbClr val="000000"/>
                          </a:solidFill>
                          <a:latin typeface="Calibri"/>
                        </a:rPr>
                        <a:t>8/06/2009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Board approves request, determines type  of debt instrument and sale process</a:t>
                      </a:r>
                    </a:p>
                  </a:txBody>
                  <a:tcPr marL="9525" marR="9525" marT="9525" marB="0" anchor="b"/>
                </a:tc>
              </a:tr>
              <a:tr h="370840">
                <a:tc>
                  <a:txBody>
                    <a:bodyPr/>
                    <a:lstStyle/>
                    <a:p>
                      <a:pPr algn="r" fontAlgn="b"/>
                      <a:r>
                        <a:rPr lang="en-US" sz="1800" b="0" i="0" u="none" strike="noStrike" dirty="0" smtClean="0">
                          <a:solidFill>
                            <a:srgbClr val="000000"/>
                          </a:solidFill>
                          <a:latin typeface="Calibri"/>
                        </a:rPr>
                        <a:t>August 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structures the debt issue</a:t>
                      </a:r>
                    </a:p>
                  </a:txBody>
                  <a:tcPr marL="9525" marR="9525" marT="9525" marB="0" anchor="b"/>
                </a:tc>
              </a:tr>
              <a:tr h="370840">
                <a:tc>
                  <a:txBody>
                    <a:bodyPr/>
                    <a:lstStyle/>
                    <a:p>
                      <a:pPr algn="r" fontAlgn="b"/>
                      <a:r>
                        <a:rPr lang="en-US" sz="1800" b="0" i="0" u="none" strike="noStrike" dirty="0" smtClean="0">
                          <a:solidFill>
                            <a:srgbClr val="000000"/>
                          </a:solidFill>
                          <a:latin typeface="Calibri"/>
                        </a:rPr>
                        <a:t>9/01/2009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TPFA submits BRB application</a:t>
                      </a:r>
                    </a:p>
                  </a:txBody>
                  <a:tcPr marL="9525" marR="9525" marT="9525" marB="0" anchor="b"/>
                </a:tc>
              </a:tr>
              <a:tr h="370840">
                <a:tc>
                  <a:txBody>
                    <a:bodyPr/>
                    <a:lstStyle/>
                    <a:p>
                      <a:pPr algn="r" fontAlgn="b"/>
                      <a:r>
                        <a:rPr lang="en-US" sz="1800" b="0" i="0" u="none" strike="noStrike" dirty="0" smtClean="0">
                          <a:solidFill>
                            <a:srgbClr val="000000"/>
                          </a:solidFill>
                          <a:latin typeface="Calibri"/>
                        </a:rPr>
                        <a:t>9/08/2009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BRB planning session</a:t>
                      </a:r>
                    </a:p>
                  </a:txBody>
                  <a:tcPr marL="9525" marR="9525" marT="9525" marB="0" anchor="b"/>
                </a:tc>
              </a:tr>
              <a:tr h="370840">
                <a:tc>
                  <a:txBody>
                    <a:bodyPr/>
                    <a:lstStyle/>
                    <a:p>
                      <a:pPr algn="r" fontAlgn="b"/>
                      <a:r>
                        <a:rPr lang="en-US" sz="1800" b="0" i="0" u="none" strike="noStrike" dirty="0" smtClean="0">
                          <a:solidFill>
                            <a:srgbClr val="000000"/>
                          </a:solidFill>
                          <a:latin typeface="Calibri"/>
                        </a:rPr>
                        <a:t>9/17/2009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BRB approves issuance of debt</a:t>
                      </a:r>
                    </a:p>
                  </a:txBody>
                  <a:tcPr marL="9525" marR="9525" marT="9525" marB="0" anchor="b"/>
                </a:tc>
              </a:tr>
              <a:tr h="370840">
                <a:tc>
                  <a:txBody>
                    <a:bodyPr/>
                    <a:lstStyle/>
                    <a:p>
                      <a:pPr algn="r" fontAlgn="b"/>
                      <a:r>
                        <a:rPr lang="en-US" sz="1800" b="0" i="0" u="none" strike="noStrike" dirty="0" smtClean="0">
                          <a:solidFill>
                            <a:srgbClr val="000000"/>
                          </a:solidFill>
                          <a:latin typeface="Calibri"/>
                        </a:rPr>
                        <a:t>10/05/2009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a:solidFill>
                            <a:srgbClr val="000000"/>
                          </a:solidFill>
                          <a:latin typeface="Calibri"/>
                        </a:rPr>
                        <a:t>Bond sale</a:t>
                      </a:r>
                    </a:p>
                  </a:txBody>
                  <a:tcPr marL="9525" marR="9525" marT="9525" marB="0" anchor="b"/>
                </a:tc>
              </a:tr>
              <a:tr h="370840">
                <a:tc>
                  <a:txBody>
                    <a:bodyPr/>
                    <a:lstStyle/>
                    <a:p>
                      <a:pPr algn="r" fontAlgn="b"/>
                      <a:r>
                        <a:rPr lang="en-US" sz="1800" b="0" i="0" u="none" strike="noStrike" dirty="0" smtClean="0">
                          <a:solidFill>
                            <a:srgbClr val="000000"/>
                          </a:solidFill>
                          <a:latin typeface="Calibri"/>
                        </a:rPr>
                        <a:t>10/27/2009</a:t>
                      </a:r>
                      <a:endParaRPr lang="en-US" sz="1800" b="0" i="0" u="none" strike="noStrike" dirty="0">
                        <a:solidFill>
                          <a:srgbClr val="000000"/>
                        </a:solidFill>
                        <a:latin typeface="Calibri"/>
                      </a:endParaRPr>
                    </a:p>
                  </a:txBody>
                  <a:tcPr marL="9525" marR="9525" marT="9525" marB="0" anchor="b"/>
                </a:tc>
                <a:tc>
                  <a:txBody>
                    <a:bodyPr/>
                    <a:lstStyle/>
                    <a:p>
                      <a:pPr algn="l" fontAlgn="b"/>
                      <a:r>
                        <a:rPr lang="en-US" sz="1800" b="0" i="0" u="none" strike="noStrike" dirty="0" smtClean="0">
                          <a:solidFill>
                            <a:srgbClr val="000000"/>
                          </a:solidFill>
                          <a:latin typeface="Calibri"/>
                        </a:rPr>
                        <a:t>Closing/Deposit proceeds </a:t>
                      </a:r>
                      <a:r>
                        <a:rPr lang="en-US" sz="1800" b="0" i="0" u="none" strike="noStrike" dirty="0">
                          <a:solidFill>
                            <a:srgbClr val="000000"/>
                          </a:solidFill>
                          <a:latin typeface="Calibri"/>
                        </a:rPr>
                        <a:t>in project fund</a:t>
                      </a:r>
                    </a:p>
                  </a:txBody>
                  <a:tcPr marL="9525" marR="9525" marT="9525" marB="0" anchor="b"/>
                </a:tc>
              </a:tr>
              <a:tr h="370840">
                <a:tc>
                  <a:txBody>
                    <a:bodyPr/>
                    <a:lstStyle/>
                    <a:p>
                      <a:pPr algn="r" fontAlgn="b"/>
                      <a:endParaRPr lang="en-US" sz="1400" b="0" i="0" u="none" strike="noStrike" dirty="0">
                        <a:solidFill>
                          <a:srgbClr val="000000"/>
                        </a:solidFill>
                        <a:latin typeface="Calibri"/>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600" i="1" dirty="0" smtClean="0"/>
                    </a:p>
                    <a:p>
                      <a:pPr marL="0" marR="0" indent="0" algn="l" defTabSz="914400" rtl="0" eaLnBrk="1" fontAlgn="b" latinLnBrk="0" hangingPunct="1">
                        <a:lnSpc>
                          <a:spcPct val="100000"/>
                        </a:lnSpc>
                        <a:spcBef>
                          <a:spcPts val="0"/>
                        </a:spcBef>
                        <a:spcAft>
                          <a:spcPts val="0"/>
                        </a:spcAft>
                        <a:buClrTx/>
                        <a:buSzTx/>
                        <a:buFontTx/>
                        <a:buNone/>
                        <a:tabLst/>
                        <a:defRPr/>
                      </a:pPr>
                      <a:r>
                        <a:rPr lang="en-US" sz="1600" i="1" dirty="0" smtClean="0"/>
                        <a:t>* GO Bonds appropriated by Art. IX, Sec 17.11 GAA 81</a:t>
                      </a:r>
                      <a:r>
                        <a:rPr lang="en-US" sz="1600" i="1" baseline="30000" dirty="0" smtClean="0"/>
                        <a:t>st</a:t>
                      </a:r>
                      <a:r>
                        <a:rPr lang="en-US" sz="1600" i="1" dirty="0" smtClean="0"/>
                        <a:t>  Leg., R.S. need LBB approval of projects before bonds are issued.</a:t>
                      </a:r>
                    </a:p>
                    <a:p>
                      <a:pPr marL="0" marR="0" indent="0" algn="l" defTabSz="914400" rtl="0" eaLnBrk="1" fontAlgn="b" latinLnBrk="0" hangingPunct="1">
                        <a:lnSpc>
                          <a:spcPct val="100000"/>
                        </a:lnSpc>
                        <a:spcBef>
                          <a:spcPts val="0"/>
                        </a:spcBef>
                        <a:spcAft>
                          <a:spcPts val="0"/>
                        </a:spcAft>
                        <a:buClrTx/>
                        <a:buSzTx/>
                        <a:buFontTx/>
                        <a:buNone/>
                        <a:tabLst/>
                        <a:defRPr/>
                      </a:pPr>
                      <a:endParaRPr lang="en-US" sz="1600" i="1" dirty="0" smtClean="0"/>
                    </a:p>
                  </a:txBody>
                  <a:tcPr marL="9525" marR="9525" marT="9525" marB="0" anchor="b"/>
                </a:tc>
              </a:tr>
            </a:tbl>
          </a:graphicData>
        </a:graphic>
      </p:graphicFrame>
      <p:sp>
        <p:nvSpPr>
          <p:cNvPr id="3" name="Title 2"/>
          <p:cNvSpPr>
            <a:spLocks noGrp="1"/>
          </p:cNvSpPr>
          <p:nvPr>
            <p:ph type="title"/>
          </p:nvPr>
        </p:nvSpPr>
        <p:spPr/>
        <p:txBody>
          <a:bodyPr/>
          <a:lstStyle/>
          <a:p>
            <a:pPr eaLnBrk="1" fontAlgn="auto" hangingPunct="1">
              <a:spcAft>
                <a:spcPts val="0"/>
              </a:spcAft>
              <a:defRPr/>
            </a:pPr>
            <a:r>
              <a:rPr lang="en-US" dirty="0" smtClean="0"/>
              <a:t>Sample Bond Timeline</a:t>
            </a:r>
            <a:endParaRPr lang="en-US" dirty="0"/>
          </a:p>
        </p:txBody>
      </p:sp>
      <p:sp>
        <p:nvSpPr>
          <p:cNvPr id="115756" name="Slide Number Placeholder 4"/>
          <p:cNvSpPr>
            <a:spLocks noGrp="1"/>
          </p:cNvSpPr>
          <p:nvPr>
            <p:ph type="sldNum" sz="quarter" idx="12"/>
          </p:nvPr>
        </p:nvSpPr>
        <p:spPr bwMode="auto">
          <a:xfrm>
            <a:off x="8534400" y="6408738"/>
            <a:ext cx="479425" cy="365125"/>
          </a:xfrm>
          <a:noFill/>
          <a:ln>
            <a:miter lim="800000"/>
            <a:headEnd/>
            <a:tailEnd/>
          </a:ln>
        </p:spPr>
        <p:txBody>
          <a:bodyPr wrap="square" lIns="91440" tIns="45720" rIns="91440" bIns="45720" numCol="1" anchorCtr="0" compatLnSpc="1">
            <a:prstTxWarp prst="textNoShape">
              <a:avLst/>
            </a:prstTxWarp>
          </a:bodyPr>
          <a:lstStyle/>
          <a:p>
            <a:fld id="{E375E8B7-546A-481A-ACAA-CD35807F82AF}" type="slidenum">
              <a:rPr lang="en-US" smtClean="0"/>
              <a:pPr/>
              <a:t>140</a:t>
            </a:fld>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685800" y="685800"/>
            <a:ext cx="7772400" cy="608013"/>
          </a:xfrm>
        </p:spPr>
        <p:txBody>
          <a:bodyPr>
            <a:normAutofit fontScale="90000"/>
          </a:bodyPr>
          <a:lstStyle/>
          <a:p>
            <a:pPr eaLnBrk="1" fontAlgn="auto" hangingPunct="1">
              <a:spcAft>
                <a:spcPts val="0"/>
              </a:spcAft>
              <a:defRPr/>
            </a:pPr>
            <a:r>
              <a:rPr lang="en-US" dirty="0"/>
              <a:t>Current TPFA GO Programs</a:t>
            </a:r>
            <a:br>
              <a:rPr lang="en-US" dirty="0"/>
            </a:br>
            <a:r>
              <a:rPr lang="en-US" sz="2000" dirty="0">
                <a:solidFill>
                  <a:schemeClr val="tx1"/>
                </a:solidFill>
              </a:rPr>
              <a:t>As of </a:t>
            </a:r>
            <a:r>
              <a:rPr lang="en-US" sz="2000" dirty="0" smtClean="0">
                <a:solidFill>
                  <a:schemeClr val="tx1"/>
                </a:solidFill>
              </a:rPr>
              <a:t>3/31/10</a:t>
            </a:r>
            <a:endParaRPr lang="en-US" sz="2000" dirty="0">
              <a:solidFill>
                <a:schemeClr val="tx1"/>
              </a:solidFill>
            </a:endParaRPr>
          </a:p>
        </p:txBody>
      </p:sp>
      <p:graphicFrame>
        <p:nvGraphicFramePr>
          <p:cNvPr id="240643" name="Group 3"/>
          <p:cNvGraphicFramePr>
            <a:graphicFrameLocks noGrp="1"/>
          </p:cNvGraphicFramePr>
          <p:nvPr>
            <p:ph type="tbl" idx="1"/>
          </p:nvPr>
        </p:nvGraphicFramePr>
        <p:xfrm>
          <a:off x="304800" y="1524000"/>
          <a:ext cx="8489950" cy="5026152"/>
        </p:xfrm>
        <a:graphic>
          <a:graphicData uri="http://schemas.openxmlformats.org/drawingml/2006/table">
            <a:tbl>
              <a:tblPr/>
              <a:tblGrid>
                <a:gridCol w="1981200"/>
                <a:gridCol w="1706563"/>
                <a:gridCol w="1493837"/>
                <a:gridCol w="1371600"/>
                <a:gridCol w="1936750"/>
              </a:tblGrid>
              <a:tr h="3810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400" b="1" i="0" u="none" strike="noStrike" cap="none" normalizeH="0" baseline="0" dirty="0" smtClean="0">
                          <a:ln>
                            <a:noFill/>
                          </a:ln>
                          <a:solidFill>
                            <a:schemeClr val="tx1"/>
                          </a:solidFill>
                          <a:effectLst/>
                          <a:latin typeface="Arial Narrow" pitchFamily="34" charset="0"/>
                        </a:rPr>
                        <a:t>Program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400" b="1" i="0" u="none" strike="noStrike" cap="none" normalizeH="0" baseline="0" dirty="0" smtClean="0">
                          <a:ln>
                            <a:noFill/>
                          </a:ln>
                          <a:solidFill>
                            <a:schemeClr val="tx1"/>
                          </a:solidFill>
                          <a:effectLst/>
                          <a:latin typeface="Arial Narrow" pitchFamily="34" charset="0"/>
                        </a:rPr>
                        <a:t>Purpose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400" b="1" i="0" u="none" strike="noStrike" cap="none" normalizeH="0" baseline="0" dirty="0" smtClean="0">
                          <a:ln>
                            <a:noFill/>
                          </a:ln>
                          <a:solidFill>
                            <a:schemeClr val="tx1"/>
                          </a:solidFill>
                          <a:effectLst/>
                          <a:latin typeface="Arial Narrow" pitchFamily="34" charset="0"/>
                        </a:rPr>
                        <a:t>Authorized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400" b="1" i="0" u="none" strike="noStrike" cap="none" normalizeH="0" baseline="0" dirty="0" smtClean="0">
                          <a:ln>
                            <a:noFill/>
                          </a:ln>
                          <a:solidFill>
                            <a:schemeClr val="tx1"/>
                          </a:solidFill>
                          <a:effectLst/>
                          <a:latin typeface="Arial Narrow" pitchFamily="34" charset="0"/>
                        </a:rPr>
                        <a:t>Issued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400" b="1" i="0" u="none" strike="noStrike" cap="none" normalizeH="0" baseline="0" dirty="0" smtClean="0">
                          <a:ln>
                            <a:noFill/>
                          </a:ln>
                          <a:solidFill>
                            <a:schemeClr val="tx1"/>
                          </a:solidFill>
                          <a:effectLst/>
                          <a:latin typeface="Arial Narrow" pitchFamily="34" charset="0"/>
                        </a:rPr>
                        <a:t>Unissued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r>
              <a:tr h="685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General Government</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$850,000,000</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Art. III, Sec 50-f (2001)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Repair,  Construction, and Equipment for specified State Agencies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$850,000,000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$750,001,702</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1200" b="1" i="0" u="none" strike="noStrike" cap="none" normalizeH="0" baseline="0" dirty="0" smtClean="0">
                        <a:ln>
                          <a:noFill/>
                        </a:ln>
                        <a:solidFill>
                          <a:schemeClr val="bg2"/>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$99,998,298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36600">
                <a:tc>
                  <a:txBody>
                    <a:bodyPr/>
                    <a:lstStyle/>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General Government</a:t>
                      </a:r>
                      <a:r>
                        <a:rPr kumimoji="0" lang="en-US" sz="1200" b="1" i="0" u="none" strike="noStrike" cap="none" normalizeH="0" baseline="0" smtClean="0">
                          <a:ln>
                            <a:noFill/>
                          </a:ln>
                          <a:solidFill>
                            <a:schemeClr val="bg2"/>
                          </a:solidFill>
                          <a:effectLst/>
                          <a:latin typeface="Arial" pitchFamily="34" charset="0"/>
                          <a:cs typeface="Times New Roman" pitchFamily="18" charset="0"/>
                        </a:rPr>
                        <a:t> $1,000,000,000</a:t>
                      </a:r>
                    </a:p>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cs typeface="Times New Roman" pitchFamily="18" charset="0"/>
                        </a:rPr>
                        <a:t>Art III, Sec. 50-g (2007)</a:t>
                      </a:r>
                      <a:endParaRPr kumimoji="0" lang="en-US"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Repair,  Construction, and Equipment for specified State Agencies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cs typeface="Times New Roman" pitchFamily="18" charset="0"/>
                        </a:rPr>
                        <a:t>$1,000,000,000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cs typeface="Times New Roman" pitchFamily="18" charset="0"/>
                        </a:rPr>
                        <a:t>$360,580,000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cs typeface="Times New Roman" pitchFamily="18" charset="0"/>
                        </a:rPr>
                        <a:t>$639,420,000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366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err="1" smtClean="0">
                          <a:ln>
                            <a:noFill/>
                          </a:ln>
                          <a:solidFill>
                            <a:schemeClr val="bg2"/>
                          </a:solidFill>
                          <a:effectLst/>
                          <a:latin typeface="Arial" pitchFamily="34" charset="0"/>
                        </a:rPr>
                        <a:t>Colonias</a:t>
                      </a:r>
                      <a:r>
                        <a:rPr kumimoji="0" lang="en-US" sz="1200" b="1" i="0" u="none" strike="noStrike" cap="none" normalizeH="0" baseline="0" dirty="0" smtClean="0">
                          <a:ln>
                            <a:noFill/>
                          </a:ln>
                          <a:solidFill>
                            <a:schemeClr val="bg2"/>
                          </a:solidFill>
                          <a:effectLst/>
                          <a:latin typeface="Arial" pitchFamily="34" charset="0"/>
                        </a:rPr>
                        <a:t> Roadway Grants</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$175,000,000</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Art. III, Sec 49-l (2001)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Grants to specified border counties for county roads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$175,000,000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$124,000,000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$51,000,000</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1200" b="1" i="0" u="none" strike="noStrike" cap="none" normalizeH="0" baseline="0" dirty="0" smtClean="0">
                        <a:ln>
                          <a:noFill/>
                        </a:ln>
                        <a:solidFill>
                          <a:schemeClr val="bg2"/>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144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Texas Military Value Revolving Loan Fund</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$250,000,000</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Art. III, Sec 49-n (2003)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Loans to defense communities affected by BRAC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$250,000,000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rPr>
                        <a:t>$49,595,000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$200,405,000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62000">
                <a:tc>
                  <a:txBody>
                    <a:bodyPr/>
                    <a:lstStyle/>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cs typeface="Times New Roman" pitchFamily="18" charset="0"/>
                        </a:rPr>
                        <a:t>Cancer Research</a:t>
                      </a:r>
                    </a:p>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cs typeface="Times New Roman" pitchFamily="18" charset="0"/>
                        </a:rPr>
                        <a:t>$3,000,000,000</a:t>
                      </a:r>
                    </a:p>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cs typeface="Times New Roman" pitchFamily="18" charset="0"/>
                        </a:rPr>
                        <a:t>Art III, Sec. 67 (2007)</a:t>
                      </a:r>
                      <a:endParaRPr kumimoji="0" lang="en-US"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smtClean="0">
                          <a:ln>
                            <a:noFill/>
                          </a:ln>
                          <a:solidFill>
                            <a:schemeClr val="bg2"/>
                          </a:solidFill>
                          <a:effectLst/>
                          <a:latin typeface="Arial" pitchFamily="34" charset="0"/>
                        </a:rPr>
                        <a:t>Fund the Cancer Prevention and Research Institute of Texas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t"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cs typeface="Times New Roman" pitchFamily="18" charset="0"/>
                        </a:rPr>
                        <a:t>$3,000,000,000 </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1200" b="1" i="0" u="none" strike="noStrike" cap="none" normalizeH="0" baseline="0" dirty="0" smtClean="0">
                        <a:ln>
                          <a:noFill/>
                        </a:ln>
                        <a:solidFill>
                          <a:schemeClr val="bg2"/>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cs typeface="Times New Roman" pitchFamily="18" charset="0"/>
                        </a:rPr>
                        <a:t>$12,700,000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1200" b="1" i="0" u="none" strike="noStrike" cap="none" normalizeH="0" baseline="0" dirty="0" smtClean="0">
                          <a:ln>
                            <a:noFill/>
                          </a:ln>
                          <a:solidFill>
                            <a:schemeClr val="bg2"/>
                          </a:solidFill>
                          <a:effectLst/>
                          <a:latin typeface="Arial" pitchFamily="34" charset="0"/>
                          <a:cs typeface="Times New Roman" pitchFamily="18" charset="0"/>
                        </a:rPr>
                        <a:t>$2,987,300,000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28719"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AC1BCFB-3823-4331-B9FA-F0A41ED8E6F8}" type="slidenum">
              <a:rPr lang="en-US" smtClean="0"/>
              <a:pPr/>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sz="half" idx="1"/>
          </p:nvPr>
        </p:nvSpPr>
        <p:spPr>
          <a:xfrm>
            <a:off x="685800" y="1600200"/>
            <a:ext cx="3810000" cy="4495800"/>
          </a:xfrm>
        </p:spPr>
        <p:txBody>
          <a:bodyPr/>
          <a:lstStyle/>
          <a:p>
            <a:pPr eaLnBrk="1" hangingPunct="1">
              <a:lnSpc>
                <a:spcPct val="90000"/>
              </a:lnSpc>
            </a:pPr>
            <a:r>
              <a:rPr lang="en-US" sz="1700" dirty="0" smtClean="0">
                <a:cs typeface="Times New Roman" pitchFamily="18" charset="0"/>
              </a:rPr>
              <a:t>Texas Facilities Commission</a:t>
            </a:r>
          </a:p>
          <a:p>
            <a:pPr eaLnBrk="1" hangingPunct="1">
              <a:lnSpc>
                <a:spcPct val="90000"/>
              </a:lnSpc>
            </a:pPr>
            <a:r>
              <a:rPr lang="en-US" sz="1700" dirty="0" smtClean="0">
                <a:cs typeface="Times New Roman" pitchFamily="18" charset="0"/>
              </a:rPr>
              <a:t>State Preservation Board</a:t>
            </a:r>
          </a:p>
          <a:p>
            <a:pPr eaLnBrk="1" hangingPunct="1">
              <a:lnSpc>
                <a:spcPct val="90000"/>
              </a:lnSpc>
              <a:buFont typeface="Wingdings" pitchFamily="2" charset="2"/>
              <a:buNone/>
            </a:pPr>
            <a:r>
              <a:rPr lang="en-US" sz="1700" i="1" dirty="0" smtClean="0">
                <a:cs typeface="Times New Roman" pitchFamily="18" charset="0"/>
              </a:rPr>
              <a:t>	</a:t>
            </a:r>
            <a:r>
              <a:rPr lang="en-US" sz="1300" i="1" dirty="0" smtClean="0">
                <a:cs typeface="Times New Roman" pitchFamily="18" charset="0"/>
              </a:rPr>
              <a:t>(Art. III, Sec.50-f only)</a:t>
            </a:r>
            <a:endParaRPr lang="en-US" sz="1300" dirty="0" smtClean="0">
              <a:cs typeface="Times New Roman" pitchFamily="18" charset="0"/>
            </a:endParaRPr>
          </a:p>
          <a:p>
            <a:pPr eaLnBrk="1" hangingPunct="1">
              <a:lnSpc>
                <a:spcPct val="90000"/>
              </a:lnSpc>
            </a:pPr>
            <a:r>
              <a:rPr lang="en-US" sz="1700" dirty="0" smtClean="0">
                <a:cs typeface="Times New Roman" pitchFamily="18" charset="0"/>
              </a:rPr>
              <a:t>Texas Historical Commission </a:t>
            </a:r>
          </a:p>
          <a:p>
            <a:pPr eaLnBrk="1" hangingPunct="1">
              <a:lnSpc>
                <a:spcPct val="90000"/>
              </a:lnSpc>
            </a:pPr>
            <a:endParaRPr lang="en-US" sz="1700" dirty="0" smtClean="0">
              <a:cs typeface="Times New Roman" pitchFamily="18" charset="0"/>
            </a:endParaRPr>
          </a:p>
          <a:p>
            <a:pPr eaLnBrk="1" hangingPunct="1">
              <a:lnSpc>
                <a:spcPct val="90000"/>
              </a:lnSpc>
            </a:pPr>
            <a:r>
              <a:rPr lang="en-US" sz="1700" dirty="0" smtClean="0">
                <a:cs typeface="Times New Roman" pitchFamily="18" charset="0"/>
              </a:rPr>
              <a:t>Dept. of State Health Services</a:t>
            </a:r>
          </a:p>
          <a:p>
            <a:pPr eaLnBrk="1" hangingPunct="1">
              <a:lnSpc>
                <a:spcPct val="90000"/>
              </a:lnSpc>
            </a:pPr>
            <a:r>
              <a:rPr lang="en-US" sz="1700" dirty="0" smtClean="0">
                <a:cs typeface="Times New Roman" pitchFamily="18" charset="0"/>
              </a:rPr>
              <a:t>Dept. of Aging and Disability Services </a:t>
            </a:r>
          </a:p>
          <a:p>
            <a:pPr eaLnBrk="1" hangingPunct="1">
              <a:lnSpc>
                <a:spcPct val="90000"/>
              </a:lnSpc>
            </a:pPr>
            <a:endParaRPr lang="en-US" sz="1700" dirty="0" smtClean="0">
              <a:cs typeface="Times New Roman" pitchFamily="18" charset="0"/>
            </a:endParaRPr>
          </a:p>
          <a:p>
            <a:pPr eaLnBrk="1" hangingPunct="1">
              <a:lnSpc>
                <a:spcPct val="90000"/>
              </a:lnSpc>
            </a:pPr>
            <a:r>
              <a:rPr lang="en-US" sz="1700" dirty="0" smtClean="0">
                <a:cs typeface="Times New Roman" pitchFamily="18" charset="0"/>
              </a:rPr>
              <a:t>Texas School for the Deaf</a:t>
            </a:r>
          </a:p>
          <a:p>
            <a:pPr eaLnBrk="1" hangingPunct="1">
              <a:lnSpc>
                <a:spcPct val="90000"/>
              </a:lnSpc>
            </a:pPr>
            <a:r>
              <a:rPr lang="en-US" sz="1700" dirty="0" smtClean="0">
                <a:cs typeface="Times New Roman" pitchFamily="18" charset="0"/>
              </a:rPr>
              <a:t>Texas School for the Blind and Visually Impaired</a:t>
            </a:r>
            <a:r>
              <a:rPr lang="en-US" sz="1700" dirty="0" smtClean="0"/>
              <a:t> </a:t>
            </a:r>
          </a:p>
          <a:p>
            <a:pPr eaLnBrk="1" hangingPunct="1">
              <a:lnSpc>
                <a:spcPct val="90000"/>
              </a:lnSpc>
              <a:buFont typeface="Wingdings 3" pitchFamily="18" charset="2"/>
              <a:buNone/>
            </a:pPr>
            <a:endParaRPr lang="en-US" sz="2400" dirty="0" smtClean="0">
              <a:cs typeface="Times New Roman" pitchFamily="18" charset="0"/>
            </a:endParaRPr>
          </a:p>
        </p:txBody>
      </p:sp>
      <p:sp>
        <p:nvSpPr>
          <p:cNvPr id="29699" name="Rectangle 4"/>
          <p:cNvSpPr>
            <a:spLocks noGrp="1" noChangeArrowheads="1"/>
          </p:cNvSpPr>
          <p:nvPr>
            <p:ph sz="half" idx="2"/>
          </p:nvPr>
        </p:nvSpPr>
        <p:spPr>
          <a:xfrm>
            <a:off x="4572000" y="1600200"/>
            <a:ext cx="3810000" cy="4114800"/>
          </a:xfrm>
        </p:spPr>
        <p:txBody>
          <a:bodyPr/>
          <a:lstStyle/>
          <a:p>
            <a:pPr eaLnBrk="1" hangingPunct="1">
              <a:lnSpc>
                <a:spcPct val="80000"/>
              </a:lnSpc>
              <a:spcBef>
                <a:spcPct val="50000"/>
              </a:spcBef>
            </a:pPr>
            <a:r>
              <a:rPr lang="en-US" sz="1700" dirty="0" smtClean="0">
                <a:cs typeface="Times New Roman" pitchFamily="18" charset="0"/>
              </a:rPr>
              <a:t>Adjutant General's Dept. </a:t>
            </a:r>
          </a:p>
          <a:p>
            <a:pPr eaLnBrk="1" hangingPunct="1">
              <a:lnSpc>
                <a:spcPct val="80000"/>
              </a:lnSpc>
              <a:spcBef>
                <a:spcPct val="50000"/>
              </a:spcBef>
            </a:pPr>
            <a:r>
              <a:rPr lang="en-US" sz="1700" dirty="0" smtClean="0">
                <a:cs typeface="Times New Roman" pitchFamily="18" charset="0"/>
              </a:rPr>
              <a:t>Texas Dept. of Criminal Justice</a:t>
            </a:r>
          </a:p>
          <a:p>
            <a:pPr eaLnBrk="1" hangingPunct="1">
              <a:lnSpc>
                <a:spcPct val="80000"/>
              </a:lnSpc>
              <a:spcBef>
                <a:spcPct val="50000"/>
              </a:spcBef>
            </a:pPr>
            <a:r>
              <a:rPr lang="en-US" sz="1700" dirty="0" smtClean="0">
                <a:cs typeface="Times New Roman" pitchFamily="18" charset="0"/>
              </a:rPr>
              <a:t>Dept. of Public Safety</a:t>
            </a:r>
          </a:p>
          <a:p>
            <a:pPr eaLnBrk="1" hangingPunct="1">
              <a:lnSpc>
                <a:spcPct val="80000"/>
              </a:lnSpc>
              <a:spcBef>
                <a:spcPct val="50000"/>
              </a:spcBef>
            </a:pPr>
            <a:r>
              <a:rPr lang="en-US" sz="1700" dirty="0" smtClean="0">
                <a:cs typeface="Times New Roman" pitchFamily="18" charset="0"/>
              </a:rPr>
              <a:t>Texas Youth Commission</a:t>
            </a:r>
          </a:p>
          <a:p>
            <a:pPr eaLnBrk="1" hangingPunct="1">
              <a:lnSpc>
                <a:spcPct val="80000"/>
              </a:lnSpc>
              <a:spcBef>
                <a:spcPct val="50000"/>
              </a:spcBef>
            </a:pPr>
            <a:endParaRPr lang="en-US" sz="1700" dirty="0" smtClean="0">
              <a:cs typeface="Times New Roman" pitchFamily="18" charset="0"/>
            </a:endParaRPr>
          </a:p>
          <a:p>
            <a:pPr eaLnBrk="1" hangingPunct="1">
              <a:lnSpc>
                <a:spcPct val="80000"/>
              </a:lnSpc>
              <a:spcBef>
                <a:spcPct val="50000"/>
              </a:spcBef>
            </a:pPr>
            <a:r>
              <a:rPr lang="en-US" sz="1700" dirty="0" smtClean="0">
                <a:cs typeface="Times New Roman" pitchFamily="18" charset="0"/>
              </a:rPr>
              <a:t>Dept. of Agriculture </a:t>
            </a:r>
          </a:p>
          <a:p>
            <a:pPr lvl="1" indent="-255588" eaLnBrk="1" hangingPunct="1">
              <a:lnSpc>
                <a:spcPct val="80000"/>
              </a:lnSpc>
              <a:spcBef>
                <a:spcPct val="50000"/>
              </a:spcBef>
              <a:buFont typeface="Wingdings 3" pitchFamily="18" charset="2"/>
              <a:buChar char=""/>
            </a:pPr>
            <a:r>
              <a:rPr lang="en-US" sz="1300" i="1" dirty="0" smtClean="0">
                <a:cs typeface="Times New Roman" pitchFamily="18" charset="0"/>
              </a:rPr>
              <a:t>(Art. III, Sec.50-f only)</a:t>
            </a:r>
          </a:p>
          <a:p>
            <a:pPr eaLnBrk="1" hangingPunct="1">
              <a:lnSpc>
                <a:spcPct val="80000"/>
              </a:lnSpc>
              <a:spcBef>
                <a:spcPct val="50000"/>
              </a:spcBef>
            </a:pPr>
            <a:r>
              <a:rPr lang="en-US" sz="1700" dirty="0" smtClean="0">
                <a:cs typeface="Times New Roman" pitchFamily="18" charset="0"/>
              </a:rPr>
              <a:t>Parks and Wildlife Dept.</a:t>
            </a:r>
            <a:r>
              <a:rPr lang="en-US" sz="2400" dirty="0" smtClean="0">
                <a:cs typeface="Times New Roman" pitchFamily="18" charset="0"/>
              </a:rPr>
              <a:t> </a:t>
            </a:r>
          </a:p>
        </p:txBody>
      </p:sp>
      <p:sp>
        <p:nvSpPr>
          <p:cNvPr id="242690" name="Rectangle 2"/>
          <p:cNvSpPr>
            <a:spLocks noGrp="1" noChangeArrowheads="1"/>
          </p:cNvSpPr>
          <p:nvPr>
            <p:ph type="title"/>
          </p:nvPr>
        </p:nvSpPr>
        <p:spPr>
          <a:xfrm>
            <a:off x="762000" y="304800"/>
            <a:ext cx="7772400" cy="1143000"/>
          </a:xfrm>
        </p:spPr>
        <p:txBody>
          <a:bodyPr>
            <a:normAutofit fontScale="90000"/>
          </a:bodyPr>
          <a:lstStyle/>
          <a:p>
            <a:pPr eaLnBrk="1" fontAlgn="auto" hangingPunct="1">
              <a:spcAft>
                <a:spcPts val="0"/>
              </a:spcAft>
              <a:defRPr/>
            </a:pPr>
            <a:r>
              <a:rPr lang="en-US" sz="4000" dirty="0"/>
              <a:t>General Government Agencies</a:t>
            </a:r>
            <a:br>
              <a:rPr lang="en-US" sz="4000" dirty="0"/>
            </a:br>
            <a:r>
              <a:rPr lang="en-US" sz="2400" dirty="0"/>
              <a:t>Texas Constitution Art. III, </a:t>
            </a:r>
            <a:r>
              <a:rPr lang="en-US" sz="2400" dirty="0" smtClean="0"/>
              <a:t>Sections </a:t>
            </a:r>
            <a:r>
              <a:rPr lang="en-US" sz="2400" dirty="0"/>
              <a:t>50-f (2001) and </a:t>
            </a:r>
            <a:r>
              <a:rPr lang="en-US" sz="2400" dirty="0" smtClean="0"/>
              <a:t/>
            </a:r>
            <a:br>
              <a:rPr lang="en-US" sz="2400" dirty="0" smtClean="0"/>
            </a:br>
            <a:r>
              <a:rPr lang="en-US" sz="2400" dirty="0" smtClean="0"/>
              <a:t>50-g </a:t>
            </a:r>
            <a:r>
              <a:rPr lang="en-US" sz="2400" dirty="0"/>
              <a:t>(2007)</a:t>
            </a:r>
          </a:p>
        </p:txBody>
      </p:sp>
      <p:sp>
        <p:nvSpPr>
          <p:cNvPr id="29701"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FD18837-72CC-4EFB-A5D5-F86FB7644385}" type="slidenum">
              <a:rPr lang="en-US" smtClean="0"/>
              <a:pPr/>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ctrTitle"/>
          </p:nvPr>
        </p:nvSpPr>
        <p:spPr>
          <a:xfrm>
            <a:off x="685800" y="2605088"/>
            <a:ext cx="7772400" cy="595312"/>
          </a:xfrm>
        </p:spPr>
        <p:txBody>
          <a:bodyPr>
            <a:normAutofit fontScale="90000"/>
          </a:bodyPr>
          <a:lstStyle/>
          <a:p>
            <a:pPr eaLnBrk="1" fontAlgn="auto" hangingPunct="1">
              <a:spcAft>
                <a:spcPts val="0"/>
              </a:spcAft>
              <a:defRPr/>
            </a:pPr>
            <a:r>
              <a:rPr lang="en-US"/>
              <a:t>2. Revenue Bonds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685800" y="1752600"/>
            <a:ext cx="7772400" cy="4343400"/>
          </a:xfrm>
        </p:spPr>
        <p:txBody>
          <a:bodyPr/>
          <a:lstStyle/>
          <a:p>
            <a:pPr eaLnBrk="1" hangingPunct="1">
              <a:lnSpc>
                <a:spcPct val="80000"/>
              </a:lnSpc>
              <a:spcBef>
                <a:spcPct val="50000"/>
              </a:spcBef>
            </a:pPr>
            <a:r>
              <a:rPr lang="en-US" sz="2800" dirty="0" smtClean="0"/>
              <a:t>Legally secured by a specific revenue source</a:t>
            </a:r>
          </a:p>
          <a:p>
            <a:pPr eaLnBrk="1" hangingPunct="1">
              <a:lnSpc>
                <a:spcPct val="80000"/>
              </a:lnSpc>
              <a:spcBef>
                <a:spcPct val="50000"/>
              </a:spcBef>
            </a:pPr>
            <a:r>
              <a:rPr lang="en-US" sz="2800" dirty="0" smtClean="0"/>
              <a:t>Do </a:t>
            </a:r>
            <a:r>
              <a:rPr lang="en-US" sz="2800" u="sng" dirty="0" smtClean="0"/>
              <a:t>not</a:t>
            </a:r>
            <a:r>
              <a:rPr lang="en-US" sz="2800" dirty="0" smtClean="0"/>
              <a:t> require voter approval</a:t>
            </a:r>
          </a:p>
          <a:p>
            <a:pPr eaLnBrk="1" hangingPunct="1">
              <a:lnSpc>
                <a:spcPct val="80000"/>
              </a:lnSpc>
              <a:spcBef>
                <a:spcPct val="50000"/>
              </a:spcBef>
            </a:pPr>
            <a:r>
              <a:rPr lang="en-US" sz="2800" dirty="0" smtClean="0"/>
              <a:t>Enterprise Activities: utilities, airports, toll roads, colleges and universities</a:t>
            </a:r>
          </a:p>
          <a:p>
            <a:pPr eaLnBrk="1" hangingPunct="1">
              <a:lnSpc>
                <a:spcPct val="80000"/>
              </a:lnSpc>
              <a:spcBef>
                <a:spcPct val="50000"/>
              </a:spcBef>
            </a:pPr>
            <a:r>
              <a:rPr lang="en-US" sz="2800" dirty="0" smtClean="0"/>
              <a:t>Lease Revenue or Annual Appropriation Bonds</a:t>
            </a:r>
          </a:p>
        </p:txBody>
      </p:sp>
      <p:sp>
        <p:nvSpPr>
          <p:cNvPr id="250882" name="Rectangle 2"/>
          <p:cNvSpPr>
            <a:spLocks noGrp="1" noChangeArrowheads="1"/>
          </p:cNvSpPr>
          <p:nvPr>
            <p:ph type="title"/>
          </p:nvPr>
        </p:nvSpPr>
        <p:spPr>
          <a:xfrm>
            <a:off x="685800" y="457200"/>
            <a:ext cx="7772400" cy="1295400"/>
          </a:xfrm>
        </p:spPr>
        <p:txBody>
          <a:bodyPr/>
          <a:lstStyle/>
          <a:p>
            <a:pPr eaLnBrk="1" fontAlgn="auto" hangingPunct="1">
              <a:spcAft>
                <a:spcPts val="0"/>
              </a:spcAft>
              <a:defRPr/>
            </a:pPr>
            <a:r>
              <a:rPr lang="en-US"/>
              <a:t>What are Revenue Bonds?</a:t>
            </a:r>
          </a:p>
        </p:txBody>
      </p:sp>
      <p:sp>
        <p:nvSpPr>
          <p:cNvPr id="317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FA692D5-373F-4B64-B86B-B91DA75B65C0}" type="slidenum">
              <a:rPr lang="en-US" smtClean="0"/>
              <a:pPr/>
              <a:t>18</a:t>
            </a:fld>
            <a:endParaRPr lang="en-US" smtClean="0"/>
          </a:p>
        </p:txBody>
      </p:sp>
    </p:spTree>
  </p:cSld>
  <p:clrMapOvr>
    <a:masterClrMapping/>
  </p:clrMapOvr>
  <p:transition spd="med">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762000" y="1524000"/>
            <a:ext cx="7620000" cy="4419600"/>
          </a:xfrm>
        </p:spPr>
        <p:txBody>
          <a:bodyPr/>
          <a:lstStyle/>
          <a:p>
            <a:pPr marL="365760" indent="-365760" eaLnBrk="1" hangingPunct="1">
              <a:buFont typeface="+mj-lt"/>
              <a:buAutoNum type="arabicPeriod"/>
            </a:pPr>
            <a:r>
              <a:rPr lang="en-US" sz="2800" dirty="0" smtClean="0"/>
              <a:t>Lease Revenue Bonds</a:t>
            </a:r>
          </a:p>
          <a:p>
            <a:pPr marL="365760" indent="-365760" eaLnBrk="1" hangingPunct="1">
              <a:buFont typeface="+mj-lt"/>
              <a:buAutoNum type="arabicPeriod"/>
            </a:pPr>
            <a:r>
              <a:rPr lang="en-US" sz="2800" dirty="0" smtClean="0"/>
              <a:t>University Revenue Financing Systems</a:t>
            </a:r>
          </a:p>
          <a:p>
            <a:pPr marL="365760" indent="-365760" eaLnBrk="1" hangingPunct="1">
              <a:buFont typeface="+mj-lt"/>
              <a:buAutoNum type="arabicPeriod"/>
            </a:pPr>
            <a:r>
              <a:rPr lang="en-US" sz="2800" dirty="0" smtClean="0"/>
              <a:t>Master Lease Purchase Program</a:t>
            </a:r>
          </a:p>
          <a:p>
            <a:pPr marL="365760" indent="-365760" eaLnBrk="1" hangingPunct="1">
              <a:buFont typeface="+mj-lt"/>
              <a:buAutoNum type="arabicPeriod"/>
            </a:pPr>
            <a:r>
              <a:rPr lang="en-US" sz="2800" dirty="0" smtClean="0"/>
              <a:t>Other programs – Example: Texas Workforce Commission </a:t>
            </a:r>
            <a:endParaRPr lang="en-US" sz="2800" i="1" dirty="0" smtClean="0">
              <a:solidFill>
                <a:srgbClr val="FF0000"/>
              </a:solidFill>
            </a:endParaRPr>
          </a:p>
        </p:txBody>
      </p:sp>
      <p:sp>
        <p:nvSpPr>
          <p:cNvPr id="252930" name="Rectangle 2"/>
          <p:cNvSpPr>
            <a:spLocks noGrp="1" noChangeArrowheads="1"/>
          </p:cNvSpPr>
          <p:nvPr>
            <p:ph type="title"/>
          </p:nvPr>
        </p:nvSpPr>
        <p:spPr>
          <a:xfrm>
            <a:off x="685800" y="457200"/>
            <a:ext cx="7772400" cy="989013"/>
          </a:xfrm>
        </p:spPr>
        <p:txBody>
          <a:bodyPr>
            <a:normAutofit fontScale="90000"/>
          </a:bodyPr>
          <a:lstStyle/>
          <a:p>
            <a:pPr eaLnBrk="1" fontAlgn="auto" hangingPunct="1">
              <a:spcAft>
                <a:spcPts val="0"/>
              </a:spcAft>
              <a:defRPr/>
            </a:pPr>
            <a:r>
              <a:rPr lang="en-US" sz="4000"/>
              <a:t>Examples of TPFA Revenue Bonds</a:t>
            </a:r>
          </a:p>
        </p:txBody>
      </p:sp>
      <p:sp>
        <p:nvSpPr>
          <p:cNvPr id="3277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ADCD5ED-EE27-4A24-BCA2-7E96B4D48162}" type="slidenum">
              <a:rPr lang="en-US" smtClean="0"/>
              <a:pPr/>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685800" y="1371600"/>
            <a:ext cx="7772400" cy="3810000"/>
          </a:xfrm>
        </p:spPr>
        <p:txBody>
          <a:bodyPr>
            <a:normAutofit fontScale="85000" lnSpcReduction="10000"/>
          </a:bodyPr>
          <a:lstStyle/>
          <a:p>
            <a:pPr marL="365760" indent="-256032" eaLnBrk="1" fontAlgn="auto" hangingPunct="1">
              <a:lnSpc>
                <a:spcPct val="90000"/>
              </a:lnSpc>
              <a:spcAft>
                <a:spcPts val="0"/>
              </a:spcAft>
              <a:buFont typeface="Wingdings 3"/>
              <a:buChar char=""/>
              <a:defRPr/>
            </a:pPr>
            <a:r>
              <a:rPr lang="en-US" sz="2000" b="1" dirty="0" smtClean="0"/>
              <a:t>Dwight D. Burns</a:t>
            </a:r>
            <a:r>
              <a:rPr lang="en-US" sz="2000" b="1" dirty="0"/>
              <a:t>	</a:t>
            </a:r>
            <a:r>
              <a:rPr lang="en-US" sz="2000" b="1" dirty="0" smtClean="0"/>
              <a:t>Executive </a:t>
            </a:r>
            <a:r>
              <a:rPr lang="en-US" sz="2000" b="1" dirty="0"/>
              <a:t>Director	463-5700 </a:t>
            </a:r>
          </a:p>
          <a:p>
            <a:pPr marL="365760" indent="-256032" eaLnBrk="1" fontAlgn="auto" hangingPunct="1">
              <a:lnSpc>
                <a:spcPct val="90000"/>
              </a:lnSpc>
              <a:spcAft>
                <a:spcPts val="0"/>
              </a:spcAft>
              <a:buFont typeface="Wingdings 3"/>
              <a:buChar char=""/>
              <a:defRPr/>
            </a:pPr>
            <a:r>
              <a:rPr lang="en-US" sz="2000" b="1" dirty="0" smtClean="0"/>
              <a:t>Susan K. </a:t>
            </a:r>
            <a:r>
              <a:rPr lang="en-US" sz="2000" b="1" dirty="0" err="1" smtClean="0"/>
              <a:t>Durso</a:t>
            </a:r>
            <a:r>
              <a:rPr lang="en-US" sz="2000" b="1" dirty="0"/>
              <a:t>	</a:t>
            </a:r>
            <a:r>
              <a:rPr lang="en-US" sz="2000" b="1" dirty="0" smtClean="0"/>
              <a:t>General </a:t>
            </a:r>
            <a:r>
              <a:rPr lang="en-US" sz="2000" b="1" dirty="0"/>
              <a:t>Counsel		463-5681</a:t>
            </a:r>
          </a:p>
          <a:p>
            <a:pPr marL="365760" indent="-256032" eaLnBrk="1" fontAlgn="auto" hangingPunct="1">
              <a:lnSpc>
                <a:spcPct val="90000"/>
              </a:lnSpc>
              <a:spcAft>
                <a:spcPts val="0"/>
              </a:spcAft>
              <a:buFont typeface="Wingdings 3"/>
              <a:buChar char=""/>
              <a:defRPr/>
            </a:pPr>
            <a:r>
              <a:rPr lang="en-US" sz="2000" b="1" dirty="0"/>
              <a:t>John Hernandez	Deputy Director		463-3101</a:t>
            </a:r>
          </a:p>
          <a:p>
            <a:pPr marL="365760" indent="-256032" eaLnBrk="1" fontAlgn="auto" hangingPunct="1">
              <a:lnSpc>
                <a:spcPct val="90000"/>
              </a:lnSpc>
              <a:spcAft>
                <a:spcPts val="0"/>
              </a:spcAft>
              <a:buFont typeface="Wingdings 3"/>
              <a:buChar char=""/>
              <a:defRPr/>
            </a:pPr>
            <a:r>
              <a:rPr lang="en-US" sz="2000" b="1" dirty="0"/>
              <a:t>Gabriela Klein		</a:t>
            </a:r>
            <a:r>
              <a:rPr lang="en-US" sz="2000" b="1" dirty="0" err="1" smtClean="0"/>
              <a:t>Sr</a:t>
            </a:r>
            <a:r>
              <a:rPr lang="en-US" sz="2000" b="1" dirty="0" smtClean="0"/>
              <a:t> Financial </a:t>
            </a:r>
            <a:r>
              <a:rPr lang="en-US" sz="2000" b="1" dirty="0"/>
              <a:t>Analyst	</a:t>
            </a:r>
            <a:r>
              <a:rPr lang="en-US" sz="2000" b="1" dirty="0" smtClean="0"/>
              <a:t>463-3142</a:t>
            </a:r>
            <a:endParaRPr lang="en-US" sz="2000" b="1" dirty="0"/>
          </a:p>
          <a:p>
            <a:pPr marL="365760" indent="-256032" eaLnBrk="1" fontAlgn="auto" hangingPunct="1">
              <a:lnSpc>
                <a:spcPct val="90000"/>
              </a:lnSpc>
              <a:spcAft>
                <a:spcPts val="0"/>
              </a:spcAft>
              <a:buFont typeface="Wingdings 3"/>
              <a:buChar char=""/>
              <a:defRPr/>
            </a:pPr>
            <a:r>
              <a:rPr lang="en-US" sz="2000" b="1" dirty="0"/>
              <a:t>Loan Nguyen		</a:t>
            </a:r>
            <a:r>
              <a:rPr lang="en-US" sz="2000" b="1" dirty="0" smtClean="0"/>
              <a:t>Financial </a:t>
            </a:r>
            <a:r>
              <a:rPr lang="en-US" sz="2000" b="1" dirty="0"/>
              <a:t>Analyst		463-8297</a:t>
            </a:r>
          </a:p>
          <a:p>
            <a:pPr marL="365760" indent="-256032" eaLnBrk="1" fontAlgn="auto" hangingPunct="1">
              <a:lnSpc>
                <a:spcPct val="90000"/>
              </a:lnSpc>
              <a:spcAft>
                <a:spcPts val="0"/>
              </a:spcAft>
              <a:buFont typeface="Wingdings 3"/>
              <a:buChar char=""/>
              <a:defRPr/>
            </a:pPr>
            <a:r>
              <a:rPr lang="en-US" sz="2000" b="1" dirty="0"/>
              <a:t>Chris Gilliland 	</a:t>
            </a:r>
            <a:r>
              <a:rPr lang="en-US" sz="2000" b="1" dirty="0" smtClean="0"/>
              <a:t>MLPP </a:t>
            </a:r>
            <a:r>
              <a:rPr lang="en-US" sz="2000" b="1" dirty="0"/>
              <a:t>Coordinator	</a:t>
            </a:r>
            <a:r>
              <a:rPr lang="en-US" sz="2000" b="1" dirty="0" smtClean="0"/>
              <a:t>463-5695</a:t>
            </a:r>
            <a:endParaRPr lang="en-US" sz="2000" b="1" dirty="0"/>
          </a:p>
          <a:p>
            <a:pPr marL="365760" indent="-256032" eaLnBrk="1" fontAlgn="auto" hangingPunct="1">
              <a:lnSpc>
                <a:spcPct val="90000"/>
              </a:lnSpc>
              <a:spcAft>
                <a:spcPts val="0"/>
              </a:spcAft>
              <a:buFont typeface="Wingdings 3"/>
              <a:buChar char=""/>
              <a:defRPr/>
            </a:pPr>
            <a:r>
              <a:rPr lang="en-US" sz="2000" b="1" dirty="0"/>
              <a:t>Ophelia Guerrero	Financial Reporting	305-9469</a:t>
            </a:r>
          </a:p>
          <a:p>
            <a:pPr marL="365760" indent="-256032" eaLnBrk="1" fontAlgn="auto" hangingPunct="1">
              <a:lnSpc>
                <a:spcPct val="90000"/>
              </a:lnSpc>
              <a:spcAft>
                <a:spcPts val="0"/>
              </a:spcAft>
              <a:buFont typeface="Wingdings 3"/>
              <a:buChar char=""/>
              <a:defRPr/>
            </a:pPr>
            <a:r>
              <a:rPr lang="en-US" sz="2000" b="1" dirty="0"/>
              <a:t>Pamela </a:t>
            </a:r>
            <a:r>
              <a:rPr lang="en-US" sz="2000" b="1" dirty="0" err="1"/>
              <a:t>Scivicque</a:t>
            </a:r>
            <a:r>
              <a:rPr lang="en-US" sz="2000" b="1" dirty="0"/>
              <a:t>	Business Manager	463-3141</a:t>
            </a:r>
          </a:p>
          <a:p>
            <a:pPr marL="365760" indent="-256032" eaLnBrk="1" fontAlgn="auto" hangingPunct="1">
              <a:lnSpc>
                <a:spcPct val="90000"/>
              </a:lnSpc>
              <a:spcAft>
                <a:spcPts val="0"/>
              </a:spcAft>
              <a:buFont typeface="Wingdings 3"/>
              <a:buChar char=""/>
              <a:defRPr/>
            </a:pPr>
            <a:r>
              <a:rPr lang="en-US" sz="2000" b="1" dirty="0"/>
              <a:t>Ricky Horne		Budget Analyst		</a:t>
            </a:r>
            <a:r>
              <a:rPr lang="en-US" sz="2000" b="1" dirty="0" smtClean="0"/>
              <a:t>463-3925</a:t>
            </a:r>
            <a:r>
              <a:rPr lang="en-US" sz="2000" b="1" dirty="0"/>
              <a:t>	</a:t>
            </a:r>
            <a:endParaRPr lang="en-US" sz="2200" b="1" dirty="0"/>
          </a:p>
          <a:p>
            <a:pPr marL="365760" indent="-256032" eaLnBrk="1" fontAlgn="auto" hangingPunct="1">
              <a:lnSpc>
                <a:spcPct val="90000"/>
              </a:lnSpc>
              <a:spcAft>
                <a:spcPts val="0"/>
              </a:spcAft>
              <a:buFont typeface="Wingdings 3"/>
              <a:buChar char=""/>
              <a:defRPr/>
            </a:pPr>
            <a:r>
              <a:rPr lang="en-US" sz="2000" b="1" dirty="0"/>
              <a:t>Paula Hatfield		Executive Assistant	</a:t>
            </a:r>
            <a:r>
              <a:rPr lang="en-US" sz="2000" b="1" dirty="0" smtClean="0"/>
              <a:t>463-3143</a:t>
            </a:r>
          </a:p>
          <a:p>
            <a:pPr marL="365760" indent="-256032" eaLnBrk="1" fontAlgn="auto" hangingPunct="1">
              <a:lnSpc>
                <a:spcPct val="90000"/>
              </a:lnSpc>
              <a:spcAft>
                <a:spcPts val="0"/>
              </a:spcAft>
              <a:buFont typeface="Wingdings 3" pitchFamily="18" charset="2"/>
              <a:buNone/>
              <a:defRPr/>
            </a:pPr>
            <a:r>
              <a:rPr lang="en-US" sz="2000" b="1" dirty="0"/>
              <a:t>	</a:t>
            </a:r>
          </a:p>
          <a:p>
            <a:pPr marL="365760" indent="-256032" algn="ctr" eaLnBrk="1" fontAlgn="auto" hangingPunct="1">
              <a:lnSpc>
                <a:spcPct val="90000"/>
              </a:lnSpc>
              <a:spcAft>
                <a:spcPts val="0"/>
              </a:spcAft>
              <a:buFont typeface="Wingdings" pitchFamily="2" charset="2"/>
              <a:buNone/>
              <a:defRPr/>
            </a:pPr>
            <a:r>
              <a:rPr lang="en-US" sz="2400" b="1" dirty="0"/>
              <a:t>www.tpfa.state.tx.us</a:t>
            </a:r>
          </a:p>
          <a:p>
            <a:pPr marL="365760" indent="-256032" algn="ctr" eaLnBrk="1" fontAlgn="auto" hangingPunct="1">
              <a:lnSpc>
                <a:spcPct val="90000"/>
              </a:lnSpc>
              <a:spcAft>
                <a:spcPts val="0"/>
              </a:spcAft>
              <a:buFont typeface="Wingdings" pitchFamily="2" charset="2"/>
              <a:buNone/>
              <a:defRPr/>
            </a:pPr>
            <a:r>
              <a:rPr lang="en-US" sz="2400" b="1" dirty="0" smtClean="0"/>
              <a:t>firstname.lastname@tpfa.state.tx.us</a:t>
            </a:r>
            <a:endParaRPr lang="en-US" sz="2400" b="1" dirty="0"/>
          </a:p>
          <a:p>
            <a:pPr marL="365760" indent="-256032" algn="ctr" eaLnBrk="1" fontAlgn="auto" hangingPunct="1">
              <a:lnSpc>
                <a:spcPct val="90000"/>
              </a:lnSpc>
              <a:spcAft>
                <a:spcPts val="0"/>
              </a:spcAft>
              <a:buFont typeface="Wingdings" pitchFamily="2" charset="2"/>
              <a:buNone/>
              <a:defRPr/>
            </a:pPr>
            <a:endParaRPr lang="en-US" sz="2400" b="1" dirty="0"/>
          </a:p>
        </p:txBody>
      </p:sp>
      <p:sp>
        <p:nvSpPr>
          <p:cNvPr id="8194"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a:solidFill>
                  <a:schemeClr val="tx1"/>
                </a:solidFill>
              </a:rPr>
              <a:t>Texas Public Finance Authority </a:t>
            </a:r>
            <a:br>
              <a:rPr lang="en-US" sz="3600">
                <a:solidFill>
                  <a:schemeClr val="tx1"/>
                </a:solidFill>
              </a:rPr>
            </a:br>
            <a:endParaRPr lang="en-US" sz="3600">
              <a:solidFill>
                <a:schemeClr val="tx1"/>
              </a:solidFill>
            </a:endParaRPr>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12A0149-8279-41D6-9BEC-21F9CF22A7BA}" type="slidenum">
              <a:rPr lang="en-US" smtClean="0"/>
              <a:pPr/>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Rectangle 3"/>
          <p:cNvSpPr>
            <a:spLocks noGrp="1" noChangeArrowheads="1"/>
          </p:cNvSpPr>
          <p:nvPr>
            <p:ph idx="1"/>
          </p:nvPr>
        </p:nvSpPr>
        <p:spPr/>
        <p:txBody>
          <a:bodyPr>
            <a:normAutofit fontScale="92500"/>
          </a:bodyPr>
          <a:lstStyle/>
          <a:p>
            <a:pPr marL="365760" indent="-256032" eaLnBrk="1" fontAlgn="auto" hangingPunct="1">
              <a:spcAft>
                <a:spcPts val="0"/>
              </a:spcAft>
              <a:buFont typeface="Wingdings 3"/>
              <a:buChar char=""/>
              <a:defRPr/>
            </a:pPr>
            <a:r>
              <a:rPr lang="en-US" sz="2800" dirty="0"/>
              <a:t>TFC – Since 1985 for State Office Buildings</a:t>
            </a:r>
          </a:p>
          <a:p>
            <a:pPr marL="365760" indent="-256032" eaLnBrk="1" fontAlgn="auto" hangingPunct="1">
              <a:spcAft>
                <a:spcPts val="0"/>
              </a:spcAft>
              <a:buFont typeface="Wingdings 3"/>
              <a:buChar char=""/>
              <a:defRPr/>
            </a:pPr>
            <a:r>
              <a:rPr lang="en-US" sz="2800" dirty="0"/>
              <a:t>TPWD – 1998 $60m Repair and Rehabilitation</a:t>
            </a:r>
          </a:p>
          <a:p>
            <a:pPr marL="365760" indent="-256032" eaLnBrk="1" fontAlgn="auto" hangingPunct="1">
              <a:spcAft>
                <a:spcPts val="0"/>
              </a:spcAft>
              <a:buFont typeface="Wingdings 3"/>
              <a:buChar char=""/>
              <a:defRPr/>
            </a:pPr>
            <a:r>
              <a:rPr lang="en-US" sz="2800" dirty="0"/>
              <a:t>SPB – 1997 $80m Texas State History Museum</a:t>
            </a:r>
          </a:p>
          <a:p>
            <a:pPr marL="365760" indent="-256032" eaLnBrk="1" fontAlgn="auto" hangingPunct="1">
              <a:spcAft>
                <a:spcPts val="0"/>
              </a:spcAft>
              <a:buFont typeface="Wingdings 3"/>
              <a:buChar char=""/>
              <a:defRPr/>
            </a:pPr>
            <a:r>
              <a:rPr lang="en-US" sz="2800" dirty="0"/>
              <a:t>TDCJ – 1998 lease refunding</a:t>
            </a:r>
          </a:p>
          <a:p>
            <a:pPr marL="365760" indent="-256032" eaLnBrk="1" fontAlgn="auto" hangingPunct="1">
              <a:spcAft>
                <a:spcPts val="0"/>
              </a:spcAft>
              <a:buFont typeface="Wingdings 3"/>
              <a:buChar char=""/>
              <a:defRPr/>
            </a:pPr>
            <a:r>
              <a:rPr lang="en-US" sz="2800" dirty="0"/>
              <a:t>TMFC – Armory Construction/Improvements (now Adjutant General)</a:t>
            </a:r>
          </a:p>
          <a:p>
            <a:pPr marL="365760" indent="-256032" eaLnBrk="1" fontAlgn="auto" hangingPunct="1">
              <a:spcAft>
                <a:spcPts val="0"/>
              </a:spcAft>
              <a:buFont typeface="Wingdings 3"/>
              <a:buChar char=""/>
              <a:defRPr/>
            </a:pPr>
            <a:r>
              <a:rPr lang="en-US" sz="2800" dirty="0"/>
              <a:t>THC - $9m Admiral Nimitz Museum (TPWD transfer)</a:t>
            </a:r>
          </a:p>
          <a:p>
            <a:pPr marL="365760" indent="-256032" eaLnBrk="1" fontAlgn="auto" hangingPunct="1">
              <a:spcAft>
                <a:spcPts val="0"/>
              </a:spcAft>
              <a:buFont typeface="Wingdings 3"/>
              <a:buChar char=""/>
              <a:defRPr/>
            </a:pPr>
            <a:r>
              <a:rPr lang="en-US" sz="2800" dirty="0"/>
              <a:t>DSHS – 1996 and 1998 $40m for Health Laboratory</a:t>
            </a:r>
          </a:p>
        </p:txBody>
      </p:sp>
      <p:sp>
        <p:nvSpPr>
          <p:cNvPr id="259074" name="Rectangle 2"/>
          <p:cNvSpPr>
            <a:spLocks noGrp="1" noChangeArrowheads="1"/>
          </p:cNvSpPr>
          <p:nvPr>
            <p:ph type="title"/>
          </p:nvPr>
        </p:nvSpPr>
        <p:spPr>
          <a:xfrm>
            <a:off x="685800" y="533400"/>
            <a:ext cx="7772400" cy="1219200"/>
          </a:xfrm>
        </p:spPr>
        <p:txBody>
          <a:bodyPr/>
          <a:lstStyle/>
          <a:p>
            <a:pPr eaLnBrk="1" fontAlgn="auto" hangingPunct="1">
              <a:spcAft>
                <a:spcPts val="0"/>
              </a:spcAft>
              <a:defRPr/>
            </a:pPr>
            <a:r>
              <a:rPr lang="en-US"/>
              <a:t>TPFA Lease Revenue Bonds</a:t>
            </a:r>
          </a:p>
        </p:txBody>
      </p:sp>
      <p:sp>
        <p:nvSpPr>
          <p:cNvPr id="3379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F5C429F-057C-42B9-8AC3-84D8F09953CE}" type="slidenum">
              <a:rPr lang="en-US" smtClean="0"/>
              <a:pPr/>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685800" y="457200"/>
            <a:ext cx="7772400" cy="989013"/>
          </a:xfrm>
        </p:spPr>
        <p:txBody>
          <a:bodyPr/>
          <a:lstStyle/>
          <a:p>
            <a:pPr eaLnBrk="1" fontAlgn="auto" hangingPunct="1">
              <a:spcAft>
                <a:spcPts val="0"/>
              </a:spcAft>
              <a:defRPr/>
            </a:pPr>
            <a:r>
              <a:rPr lang="en-US"/>
              <a:t>TPFA Lease Revenue Bonds</a:t>
            </a:r>
          </a:p>
        </p:txBody>
      </p:sp>
      <p:sp>
        <p:nvSpPr>
          <p:cNvPr id="34819" name="Oval 3"/>
          <p:cNvSpPr>
            <a:spLocks noChangeArrowheads="1"/>
          </p:cNvSpPr>
          <p:nvPr/>
        </p:nvSpPr>
        <p:spPr bwMode="auto">
          <a:xfrm>
            <a:off x="1981200" y="1828800"/>
            <a:ext cx="1524000" cy="990600"/>
          </a:xfrm>
          <a:prstGeom prst="ellipse">
            <a:avLst/>
          </a:prstGeom>
          <a:solidFill>
            <a:srgbClr val="64AA73"/>
          </a:solidFill>
          <a:ln w="9525">
            <a:solidFill>
              <a:schemeClr val="tx1"/>
            </a:solidFill>
            <a:round/>
            <a:headEnd/>
            <a:tailEnd/>
          </a:ln>
        </p:spPr>
        <p:txBody>
          <a:bodyPr wrap="none" anchor="ctr"/>
          <a:lstStyle/>
          <a:p>
            <a:pPr algn="ctr"/>
            <a:r>
              <a:rPr lang="en-US"/>
              <a:t>TPFA</a:t>
            </a:r>
          </a:p>
        </p:txBody>
      </p:sp>
      <p:sp>
        <p:nvSpPr>
          <p:cNvPr id="34820" name="Rectangle 4"/>
          <p:cNvSpPr>
            <a:spLocks noChangeArrowheads="1"/>
          </p:cNvSpPr>
          <p:nvPr/>
        </p:nvSpPr>
        <p:spPr bwMode="auto">
          <a:xfrm>
            <a:off x="5410200" y="1828800"/>
            <a:ext cx="2057400" cy="914400"/>
          </a:xfrm>
          <a:prstGeom prst="rect">
            <a:avLst/>
          </a:prstGeom>
          <a:solidFill>
            <a:srgbClr val="64AA73"/>
          </a:solidFill>
          <a:ln w="9525">
            <a:solidFill>
              <a:schemeClr val="tx1"/>
            </a:solidFill>
            <a:miter lim="800000"/>
            <a:headEnd/>
            <a:tailEnd/>
          </a:ln>
        </p:spPr>
        <p:txBody>
          <a:bodyPr wrap="none" anchor="ctr"/>
          <a:lstStyle/>
          <a:p>
            <a:pPr algn="ctr"/>
            <a:r>
              <a:rPr lang="en-US"/>
              <a:t>Investors</a:t>
            </a:r>
          </a:p>
        </p:txBody>
      </p:sp>
      <p:sp>
        <p:nvSpPr>
          <p:cNvPr id="34821" name="Oval 5"/>
          <p:cNvSpPr>
            <a:spLocks noChangeArrowheads="1"/>
          </p:cNvSpPr>
          <p:nvPr/>
        </p:nvSpPr>
        <p:spPr bwMode="auto">
          <a:xfrm>
            <a:off x="2057400" y="3962400"/>
            <a:ext cx="1524000" cy="914400"/>
          </a:xfrm>
          <a:prstGeom prst="ellipse">
            <a:avLst/>
          </a:prstGeom>
          <a:solidFill>
            <a:srgbClr val="64AA73"/>
          </a:solidFill>
          <a:ln w="9525">
            <a:solidFill>
              <a:schemeClr val="tx1"/>
            </a:solidFill>
            <a:round/>
            <a:headEnd/>
            <a:tailEnd/>
          </a:ln>
        </p:spPr>
        <p:txBody>
          <a:bodyPr wrap="none" anchor="ctr"/>
          <a:lstStyle/>
          <a:p>
            <a:pPr algn="ctr"/>
            <a:r>
              <a:rPr lang="en-US"/>
              <a:t>Client</a:t>
            </a:r>
          </a:p>
          <a:p>
            <a:pPr algn="ctr"/>
            <a:r>
              <a:rPr lang="en-US"/>
              <a:t> Agency</a:t>
            </a:r>
          </a:p>
        </p:txBody>
      </p:sp>
      <p:sp>
        <p:nvSpPr>
          <p:cNvPr id="34822" name="Oval 6"/>
          <p:cNvSpPr>
            <a:spLocks noChangeArrowheads="1"/>
          </p:cNvSpPr>
          <p:nvPr/>
        </p:nvSpPr>
        <p:spPr bwMode="auto">
          <a:xfrm>
            <a:off x="609600" y="5181600"/>
            <a:ext cx="1600200" cy="990600"/>
          </a:xfrm>
          <a:prstGeom prst="ellipse">
            <a:avLst/>
          </a:prstGeom>
          <a:solidFill>
            <a:srgbClr val="64AA73"/>
          </a:solidFill>
          <a:ln w="9525">
            <a:solidFill>
              <a:schemeClr val="tx1"/>
            </a:solidFill>
            <a:round/>
            <a:headEnd/>
            <a:tailEnd/>
          </a:ln>
        </p:spPr>
        <p:txBody>
          <a:bodyPr wrap="none" anchor="ctr"/>
          <a:lstStyle/>
          <a:p>
            <a:pPr algn="ctr"/>
            <a:r>
              <a:rPr lang="en-US"/>
              <a:t>Legislature</a:t>
            </a:r>
          </a:p>
        </p:txBody>
      </p:sp>
      <p:sp>
        <p:nvSpPr>
          <p:cNvPr id="34823" name="Line 7"/>
          <p:cNvSpPr>
            <a:spLocks noChangeShapeType="1"/>
          </p:cNvSpPr>
          <p:nvPr/>
        </p:nvSpPr>
        <p:spPr bwMode="auto">
          <a:xfrm>
            <a:off x="3505200" y="2362200"/>
            <a:ext cx="1905000" cy="0"/>
          </a:xfrm>
          <a:prstGeom prst="line">
            <a:avLst/>
          </a:prstGeom>
          <a:noFill/>
          <a:ln w="9525">
            <a:solidFill>
              <a:schemeClr val="tx1"/>
            </a:solidFill>
            <a:round/>
            <a:headEnd/>
            <a:tailEnd type="triangle" w="med" len="med"/>
          </a:ln>
        </p:spPr>
        <p:txBody>
          <a:bodyPr/>
          <a:lstStyle/>
          <a:p>
            <a:endParaRPr lang="en-US"/>
          </a:p>
        </p:txBody>
      </p:sp>
      <p:sp>
        <p:nvSpPr>
          <p:cNvPr id="34824" name="Line 8"/>
          <p:cNvSpPr>
            <a:spLocks noChangeShapeType="1"/>
          </p:cNvSpPr>
          <p:nvPr/>
        </p:nvSpPr>
        <p:spPr bwMode="auto">
          <a:xfrm flipV="1">
            <a:off x="2743200" y="2819400"/>
            <a:ext cx="0" cy="1143000"/>
          </a:xfrm>
          <a:prstGeom prst="line">
            <a:avLst/>
          </a:prstGeom>
          <a:noFill/>
          <a:ln w="9525">
            <a:solidFill>
              <a:schemeClr val="tx1"/>
            </a:solidFill>
            <a:round/>
            <a:headEnd/>
            <a:tailEnd type="triangle" w="med" len="med"/>
          </a:ln>
        </p:spPr>
        <p:txBody>
          <a:bodyPr/>
          <a:lstStyle/>
          <a:p>
            <a:endParaRPr lang="en-US"/>
          </a:p>
        </p:txBody>
      </p:sp>
      <p:sp>
        <p:nvSpPr>
          <p:cNvPr id="34825" name="Line 9"/>
          <p:cNvSpPr>
            <a:spLocks noChangeShapeType="1"/>
          </p:cNvSpPr>
          <p:nvPr/>
        </p:nvSpPr>
        <p:spPr bwMode="auto">
          <a:xfrm flipV="1">
            <a:off x="1828800" y="4800600"/>
            <a:ext cx="609600" cy="457200"/>
          </a:xfrm>
          <a:prstGeom prst="line">
            <a:avLst/>
          </a:prstGeom>
          <a:noFill/>
          <a:ln w="9525">
            <a:solidFill>
              <a:schemeClr val="tx1"/>
            </a:solidFill>
            <a:round/>
            <a:headEnd/>
            <a:tailEnd type="triangle" w="med" len="med"/>
          </a:ln>
        </p:spPr>
        <p:txBody>
          <a:bodyPr/>
          <a:lstStyle/>
          <a:p>
            <a:endParaRPr lang="en-US"/>
          </a:p>
        </p:txBody>
      </p:sp>
      <p:sp>
        <p:nvSpPr>
          <p:cNvPr id="34826" name="Text Box 10"/>
          <p:cNvSpPr txBox="1">
            <a:spLocks noChangeArrowheads="1"/>
          </p:cNvSpPr>
          <p:nvPr/>
        </p:nvSpPr>
        <p:spPr bwMode="auto">
          <a:xfrm>
            <a:off x="3733800" y="1905000"/>
            <a:ext cx="1371600" cy="336550"/>
          </a:xfrm>
          <a:prstGeom prst="rect">
            <a:avLst/>
          </a:prstGeom>
          <a:noFill/>
          <a:ln w="9525">
            <a:noFill/>
            <a:miter lim="800000"/>
            <a:headEnd/>
            <a:tailEnd/>
          </a:ln>
        </p:spPr>
        <p:txBody>
          <a:bodyPr>
            <a:spAutoFit/>
          </a:bodyPr>
          <a:lstStyle/>
          <a:p>
            <a:r>
              <a:rPr lang="en-US" sz="1600"/>
              <a:t>Debt Service</a:t>
            </a:r>
          </a:p>
        </p:txBody>
      </p:sp>
      <p:sp>
        <p:nvSpPr>
          <p:cNvPr id="34827" name="Text Box 11"/>
          <p:cNvSpPr txBox="1">
            <a:spLocks noChangeArrowheads="1"/>
          </p:cNvSpPr>
          <p:nvPr/>
        </p:nvSpPr>
        <p:spPr bwMode="auto">
          <a:xfrm>
            <a:off x="1066800" y="3200400"/>
            <a:ext cx="1501775" cy="336550"/>
          </a:xfrm>
          <a:prstGeom prst="rect">
            <a:avLst/>
          </a:prstGeom>
          <a:noFill/>
          <a:ln w="9525">
            <a:noFill/>
            <a:miter lim="800000"/>
            <a:headEnd/>
            <a:tailEnd/>
          </a:ln>
        </p:spPr>
        <p:txBody>
          <a:bodyPr wrap="none">
            <a:spAutoFit/>
          </a:bodyPr>
          <a:lstStyle/>
          <a:p>
            <a:r>
              <a:rPr lang="en-US" sz="1600"/>
              <a:t>Lease Payments</a:t>
            </a:r>
          </a:p>
        </p:txBody>
      </p:sp>
      <p:sp>
        <p:nvSpPr>
          <p:cNvPr id="34828" name="Text Box 12"/>
          <p:cNvSpPr txBox="1">
            <a:spLocks noChangeArrowheads="1"/>
          </p:cNvSpPr>
          <p:nvPr/>
        </p:nvSpPr>
        <p:spPr bwMode="auto">
          <a:xfrm>
            <a:off x="2286000" y="5105400"/>
            <a:ext cx="2069797" cy="646331"/>
          </a:xfrm>
          <a:prstGeom prst="rect">
            <a:avLst/>
          </a:prstGeom>
          <a:noFill/>
          <a:ln w="9525">
            <a:noFill/>
            <a:miter lim="800000"/>
            <a:headEnd/>
            <a:tailEnd/>
          </a:ln>
        </p:spPr>
        <p:txBody>
          <a:bodyPr wrap="none">
            <a:spAutoFit/>
          </a:bodyPr>
          <a:lstStyle/>
          <a:p>
            <a:r>
              <a:rPr lang="en-US" sz="1800" dirty="0" smtClean="0"/>
              <a:t>Appropriates Funds </a:t>
            </a:r>
          </a:p>
          <a:p>
            <a:r>
              <a:rPr lang="en-US" sz="1800" dirty="0" smtClean="0"/>
              <a:t>for Lease </a:t>
            </a:r>
            <a:r>
              <a:rPr lang="en-US" sz="1800" dirty="0"/>
              <a:t>Payments</a:t>
            </a:r>
          </a:p>
        </p:txBody>
      </p:sp>
      <p:sp>
        <p:nvSpPr>
          <p:cNvPr id="34829" name="Text Box 13"/>
          <p:cNvSpPr txBox="1">
            <a:spLocks noChangeArrowheads="1"/>
          </p:cNvSpPr>
          <p:nvPr/>
        </p:nvSpPr>
        <p:spPr bwMode="auto">
          <a:xfrm>
            <a:off x="2895600" y="3200400"/>
            <a:ext cx="847725" cy="336550"/>
          </a:xfrm>
          <a:prstGeom prst="rect">
            <a:avLst/>
          </a:prstGeom>
          <a:solidFill>
            <a:srgbClr val="D4C37A"/>
          </a:solidFill>
          <a:ln w="9525">
            <a:noFill/>
            <a:miter lim="800000"/>
            <a:headEnd/>
            <a:tailEnd/>
          </a:ln>
        </p:spPr>
        <p:txBody>
          <a:bodyPr wrap="none">
            <a:spAutoFit/>
          </a:bodyPr>
          <a:lstStyle/>
          <a:p>
            <a:r>
              <a:rPr lang="en-US" sz="1600" b="1"/>
              <a:t>LEASE</a:t>
            </a:r>
          </a:p>
        </p:txBody>
      </p:sp>
      <p:sp>
        <p:nvSpPr>
          <p:cNvPr id="34830" name="Text Box 14"/>
          <p:cNvSpPr txBox="1">
            <a:spLocks noChangeArrowheads="1"/>
          </p:cNvSpPr>
          <p:nvPr/>
        </p:nvSpPr>
        <p:spPr bwMode="auto">
          <a:xfrm>
            <a:off x="3886200" y="2438400"/>
            <a:ext cx="769938" cy="336550"/>
          </a:xfrm>
          <a:prstGeom prst="rect">
            <a:avLst/>
          </a:prstGeom>
          <a:solidFill>
            <a:srgbClr val="0099CC"/>
          </a:solidFill>
          <a:ln w="9525">
            <a:noFill/>
            <a:miter lim="800000"/>
            <a:headEnd/>
            <a:tailEnd/>
          </a:ln>
        </p:spPr>
        <p:txBody>
          <a:bodyPr wrap="none">
            <a:spAutoFit/>
          </a:bodyPr>
          <a:lstStyle/>
          <a:p>
            <a:r>
              <a:rPr lang="en-US" sz="1600" b="1">
                <a:solidFill>
                  <a:srgbClr val="08080C"/>
                </a:solidFill>
              </a:rPr>
              <a:t>BOND</a:t>
            </a:r>
          </a:p>
        </p:txBody>
      </p:sp>
      <p:pic>
        <p:nvPicPr>
          <p:cNvPr id="34831" name="Picture 15" descr="C:\Program Files\Common Files\Microsoft Shared\Clipart\cagcat50\BL00393_.wmf"/>
          <p:cNvPicPr>
            <a:picLocks noChangeAspect="1" noChangeArrowheads="1"/>
          </p:cNvPicPr>
          <p:nvPr/>
        </p:nvPicPr>
        <p:blipFill>
          <a:blip r:embed="rId3" cstate="print"/>
          <a:srcRect/>
          <a:stretch>
            <a:fillRect/>
          </a:stretch>
        </p:blipFill>
        <p:spPr bwMode="auto">
          <a:xfrm>
            <a:off x="5029200" y="3505200"/>
            <a:ext cx="1163638" cy="1477963"/>
          </a:xfrm>
          <a:prstGeom prst="rect">
            <a:avLst/>
          </a:prstGeom>
          <a:noFill/>
          <a:ln w="9525">
            <a:noFill/>
            <a:miter lim="800000"/>
            <a:headEnd/>
            <a:tailEnd/>
          </a:ln>
        </p:spPr>
      </p:pic>
      <p:sp>
        <p:nvSpPr>
          <p:cNvPr id="34832" name="Line 16"/>
          <p:cNvSpPr>
            <a:spLocks noChangeShapeType="1"/>
          </p:cNvSpPr>
          <p:nvPr/>
        </p:nvSpPr>
        <p:spPr bwMode="auto">
          <a:xfrm>
            <a:off x="3733800" y="3352800"/>
            <a:ext cx="1371600" cy="762000"/>
          </a:xfrm>
          <a:prstGeom prst="line">
            <a:avLst/>
          </a:prstGeom>
          <a:noFill/>
          <a:ln w="9525">
            <a:solidFill>
              <a:schemeClr val="tx1"/>
            </a:solidFill>
            <a:prstDash val="sysDot"/>
            <a:round/>
            <a:headEnd/>
            <a:tailEnd type="triangle" w="med" len="med"/>
          </a:ln>
        </p:spPr>
        <p:txBody>
          <a:bodyPr/>
          <a:lstStyle/>
          <a:p>
            <a:endParaRPr lang="en-US"/>
          </a:p>
        </p:txBody>
      </p:sp>
      <p:sp>
        <p:nvSpPr>
          <p:cNvPr id="34833" name="Slide Number Placeholder 1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13F2311-D80F-4228-B03D-A16EFB204B3C}" type="slidenum">
              <a:rPr lang="en-US" smtClean="0"/>
              <a:pPr/>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7" name="Rectangle 3"/>
          <p:cNvSpPr>
            <a:spLocks noGrp="1" noChangeArrowheads="1"/>
          </p:cNvSpPr>
          <p:nvPr>
            <p:ph idx="1"/>
          </p:nvPr>
        </p:nvSpPr>
        <p:spPr>
          <a:xfrm>
            <a:off x="685800" y="1676400"/>
            <a:ext cx="7772400" cy="4038600"/>
          </a:xfrm>
        </p:spPr>
        <p:txBody>
          <a:bodyPr>
            <a:normAutofit lnSpcReduction="10000"/>
          </a:bodyPr>
          <a:lstStyle/>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TPFA issues bonds</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TPFA provides bond proceeds to client agency to construct or acquire the facility</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TPFA takes title to the facility</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TPFA leases the facility to </a:t>
            </a:r>
            <a:r>
              <a:rPr lang="en-US" sz="2400" dirty="0" smtClean="0"/>
              <a:t>the client </a:t>
            </a:r>
            <a:r>
              <a:rPr lang="en-US" sz="2400" dirty="0"/>
              <a:t>state agency</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Legislature appropriates lease payments to the </a:t>
            </a:r>
            <a:r>
              <a:rPr lang="en-US" sz="2400" dirty="0" smtClean="0"/>
              <a:t>client </a:t>
            </a:r>
            <a:r>
              <a:rPr lang="en-US" sz="2400" dirty="0"/>
              <a:t>state agency </a:t>
            </a:r>
            <a:r>
              <a:rPr lang="en-US" sz="2400" u="sng" dirty="0"/>
              <a:t>each biennium</a:t>
            </a:r>
            <a:r>
              <a:rPr lang="en-US" sz="2400" dirty="0"/>
              <a:t> (no legal obligation to do so)</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smtClean="0"/>
              <a:t>Client </a:t>
            </a:r>
            <a:r>
              <a:rPr lang="en-US" sz="2400" dirty="0"/>
              <a:t>agency makes lease payments to TPFA</a:t>
            </a:r>
          </a:p>
          <a:p>
            <a:pPr marL="365760" indent="-365760" eaLnBrk="1" fontAlgn="auto" hangingPunct="1">
              <a:lnSpc>
                <a:spcPct val="80000"/>
              </a:lnSpc>
              <a:spcBef>
                <a:spcPct val="50000"/>
              </a:spcBef>
              <a:spcAft>
                <a:spcPts val="0"/>
              </a:spcAft>
              <a:buFont typeface="Wingdings" pitchFamily="2" charset="2"/>
              <a:buAutoNum type="arabicPeriod"/>
              <a:defRPr/>
            </a:pPr>
            <a:r>
              <a:rPr lang="en-US" sz="2400" dirty="0"/>
              <a:t>TPFA uses lease payments to pay debt service on the </a:t>
            </a:r>
            <a:r>
              <a:rPr lang="en-US" sz="2400" dirty="0" smtClean="0"/>
              <a:t>bonds</a:t>
            </a:r>
            <a:endParaRPr lang="en-US" sz="2400" dirty="0"/>
          </a:p>
        </p:txBody>
      </p:sp>
      <p:sp>
        <p:nvSpPr>
          <p:cNvPr id="257026" name="Rectangle 2"/>
          <p:cNvSpPr>
            <a:spLocks noGrp="1" noChangeArrowheads="1"/>
          </p:cNvSpPr>
          <p:nvPr>
            <p:ph type="title"/>
          </p:nvPr>
        </p:nvSpPr>
        <p:spPr>
          <a:xfrm>
            <a:off x="685800" y="381000"/>
            <a:ext cx="7772400" cy="1219200"/>
          </a:xfrm>
        </p:spPr>
        <p:txBody>
          <a:bodyPr/>
          <a:lstStyle/>
          <a:p>
            <a:pPr eaLnBrk="1" fontAlgn="auto" hangingPunct="1">
              <a:spcAft>
                <a:spcPts val="0"/>
              </a:spcAft>
              <a:defRPr/>
            </a:pPr>
            <a:r>
              <a:rPr lang="en-US" dirty="0"/>
              <a:t>TPFA Lease Revenue Bonds</a:t>
            </a:r>
          </a:p>
        </p:txBody>
      </p:sp>
      <p:sp>
        <p:nvSpPr>
          <p:cNvPr id="3584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2BF1872-180D-49DE-910D-0CDDB6C18F76}" type="slidenum">
              <a:rPr lang="en-US" smtClean="0"/>
              <a:pPr/>
              <a:t>22</a:t>
            </a:fld>
            <a:endParaRPr lang="en-US" smtClean="0"/>
          </a:p>
        </p:txBody>
      </p:sp>
    </p:spTree>
  </p:cSld>
  <p:clrMapOvr>
    <a:masterClrMapping/>
  </p:clrMapOvr>
  <p:transition spd="med">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1265840-23BC-4665-A931-150A2D841C26}" type="slidenum">
              <a:rPr lang="en-US" smtClean="0"/>
              <a:pPr/>
              <a:t>23</a:t>
            </a:fld>
            <a:endParaRPr lang="en-US" smtClean="0"/>
          </a:p>
        </p:txBody>
      </p:sp>
      <p:graphicFrame>
        <p:nvGraphicFramePr>
          <p:cNvPr id="8" name="Chart 7"/>
          <p:cNvGraphicFramePr>
            <a:graphicFrameLocks/>
          </p:cNvGraphicFramePr>
          <p:nvPr/>
        </p:nvGraphicFramePr>
        <p:xfrm>
          <a:off x="457200" y="152400"/>
          <a:ext cx="8000999" cy="62484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5791200" y="6324600"/>
            <a:ext cx="1828800" cy="307777"/>
          </a:xfrm>
          <a:prstGeom prst="rect">
            <a:avLst/>
          </a:prstGeom>
          <a:noFill/>
        </p:spPr>
        <p:txBody>
          <a:bodyPr wrap="square" rtlCol="0">
            <a:spAutoFit/>
          </a:bodyPr>
          <a:lstStyle/>
          <a:p>
            <a:r>
              <a:rPr lang="en-US" sz="1400" dirty="0" smtClean="0"/>
              <a:t>excludes universities</a:t>
            </a:r>
            <a:endParaRPr lang="en-US" sz="1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ctrTitle"/>
          </p:nvPr>
        </p:nvSpPr>
        <p:spPr>
          <a:xfrm>
            <a:off x="685800" y="2605088"/>
            <a:ext cx="7772400" cy="595312"/>
          </a:xfrm>
        </p:spPr>
        <p:txBody>
          <a:bodyPr>
            <a:normAutofit fontScale="90000"/>
          </a:bodyPr>
          <a:lstStyle/>
          <a:p>
            <a:pPr eaLnBrk="1" fontAlgn="auto" hangingPunct="1">
              <a:spcAft>
                <a:spcPts val="0"/>
              </a:spcAft>
              <a:defRPr/>
            </a:pPr>
            <a:r>
              <a:rPr lang="en-US"/>
              <a:t>3. University Bonds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609600" y="1524000"/>
            <a:ext cx="7772400" cy="4114800"/>
          </a:xfrm>
        </p:spPr>
        <p:txBody>
          <a:bodyPr/>
          <a:lstStyle/>
          <a:p>
            <a:pPr algn="just" eaLnBrk="1" hangingPunct="1">
              <a:buSzPct val="150000"/>
            </a:pPr>
            <a:endParaRPr lang="en-US" sz="1800" dirty="0" smtClean="0">
              <a:cs typeface="Times New Roman" pitchFamily="18" charset="0"/>
            </a:endParaRPr>
          </a:p>
          <a:p>
            <a:pPr algn="just" eaLnBrk="1" hangingPunct="1">
              <a:buSzTx/>
            </a:pPr>
            <a:r>
              <a:rPr lang="en-US" sz="2400" dirty="0" smtClean="0">
                <a:cs typeface="Times New Roman" pitchFamily="18" charset="0"/>
              </a:rPr>
              <a:t> 	</a:t>
            </a:r>
            <a:r>
              <a:rPr lang="en-US" sz="2800" dirty="0" smtClean="0">
                <a:cs typeface="Times New Roman" pitchFamily="18" charset="0"/>
              </a:rPr>
              <a:t>Midwestern State University</a:t>
            </a:r>
          </a:p>
          <a:p>
            <a:pPr algn="just" eaLnBrk="1" hangingPunct="1">
              <a:buSzTx/>
            </a:pPr>
            <a:r>
              <a:rPr lang="en-US" sz="2800" dirty="0" smtClean="0">
                <a:cs typeface="Times New Roman" pitchFamily="18" charset="0"/>
              </a:rPr>
              <a:t> 	Stephen F. Austin State University</a:t>
            </a:r>
          </a:p>
          <a:p>
            <a:pPr algn="just" eaLnBrk="1" hangingPunct="1">
              <a:buSzTx/>
            </a:pPr>
            <a:r>
              <a:rPr lang="en-US" sz="2800" dirty="0" smtClean="0">
                <a:cs typeface="Times New Roman" pitchFamily="18" charset="0"/>
              </a:rPr>
              <a:t> 	Texas Southern University</a:t>
            </a:r>
          </a:p>
          <a:p>
            <a:pPr algn="just" eaLnBrk="1" hangingPunct="1">
              <a:buSzPct val="150000"/>
              <a:buFont typeface="Wingdings" pitchFamily="2" charset="2"/>
              <a:buNone/>
            </a:pPr>
            <a:endParaRPr lang="en-US" sz="2800" dirty="0" smtClean="0">
              <a:cs typeface="Times New Roman" pitchFamily="18" charset="0"/>
            </a:endParaRPr>
          </a:p>
          <a:p>
            <a:pPr eaLnBrk="1" hangingPunct="1">
              <a:buSzPct val="150000"/>
              <a:buFont typeface="Wingdings" pitchFamily="2" charset="2"/>
              <a:buNone/>
            </a:pPr>
            <a:r>
              <a:rPr lang="en-US" sz="2000" b="1" dirty="0" smtClean="0">
                <a:cs typeface="Times New Roman" pitchFamily="18" charset="0"/>
              </a:rPr>
              <a:t>	Revenue Financing System, </a:t>
            </a:r>
          </a:p>
          <a:p>
            <a:pPr eaLnBrk="1" hangingPunct="1">
              <a:buSzPct val="150000"/>
              <a:buFont typeface="Wingdings" pitchFamily="2" charset="2"/>
              <a:buNone/>
            </a:pPr>
            <a:r>
              <a:rPr lang="en-US" sz="2000" b="1" dirty="0" smtClean="0">
                <a:cs typeface="Times New Roman" pitchFamily="18" charset="0"/>
              </a:rPr>
              <a:t>	which includes Tuition Revenue Bonds</a:t>
            </a:r>
            <a:endParaRPr lang="en-US" sz="2000" dirty="0" smtClean="0"/>
          </a:p>
        </p:txBody>
      </p:sp>
      <p:sp>
        <p:nvSpPr>
          <p:cNvPr id="267266" name="Rectangle 2"/>
          <p:cNvSpPr>
            <a:spLocks noGrp="1" noChangeArrowheads="1"/>
          </p:cNvSpPr>
          <p:nvPr>
            <p:ph type="title"/>
          </p:nvPr>
        </p:nvSpPr>
        <p:spPr>
          <a:xfrm>
            <a:off x="685800" y="381000"/>
            <a:ext cx="7772400" cy="990600"/>
          </a:xfrm>
        </p:spPr>
        <p:txBody>
          <a:bodyPr/>
          <a:lstStyle/>
          <a:p>
            <a:pPr eaLnBrk="1" fontAlgn="auto" hangingPunct="1">
              <a:spcAft>
                <a:spcPts val="0"/>
              </a:spcAft>
              <a:defRPr/>
            </a:pPr>
            <a:r>
              <a:rPr lang="en-US"/>
              <a:t>University Debt</a:t>
            </a:r>
          </a:p>
        </p:txBody>
      </p:sp>
      <p:sp>
        <p:nvSpPr>
          <p:cNvPr id="389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0034DF1-BC02-4616-882F-E10E44FDD7DA}" type="slidenum">
              <a:rPr lang="en-US" smtClean="0"/>
              <a:pPr/>
              <a:t>25</a:t>
            </a:fld>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3" name="Rectangle 3"/>
          <p:cNvSpPr>
            <a:spLocks noGrp="1" noChangeArrowheads="1"/>
          </p:cNvSpPr>
          <p:nvPr>
            <p:ph idx="1"/>
          </p:nvPr>
        </p:nvSpPr>
        <p:spPr>
          <a:xfrm>
            <a:off x="609600" y="1447800"/>
            <a:ext cx="7772400" cy="4495800"/>
          </a:xfrm>
        </p:spPr>
        <p:txBody>
          <a:bodyPr>
            <a:normAutofit fontScale="92500" lnSpcReduction="10000"/>
          </a:bodyPr>
          <a:lstStyle/>
          <a:p>
            <a:pPr marL="365760" indent="-256032" algn="just" eaLnBrk="1" fontAlgn="auto" hangingPunct="1">
              <a:lnSpc>
                <a:spcPct val="90000"/>
              </a:lnSpc>
              <a:spcAft>
                <a:spcPts val="0"/>
              </a:spcAft>
              <a:buSzPct val="150000"/>
              <a:buFont typeface="Wingdings 3"/>
              <a:buChar char=""/>
              <a:defRPr/>
            </a:pPr>
            <a:r>
              <a:rPr lang="en-US" sz="1800" b="1" dirty="0">
                <a:cs typeface="Times New Roman" pitchFamily="18" charset="0"/>
              </a:rPr>
              <a:t>Revenue Bonds</a:t>
            </a:r>
            <a:r>
              <a:rPr lang="en-US" sz="1800" dirty="0">
                <a:cs typeface="Times New Roman" pitchFamily="18" charset="0"/>
              </a:rPr>
              <a:t>: Under Chapter 55 of the Education Code, universities may issue revenue bonds or notes to finance permanent improvements for their institution(s). Most universities have established system-wide revenue financing programs </a:t>
            </a:r>
            <a:r>
              <a:rPr lang="en-US" sz="1800" dirty="0" smtClean="0">
                <a:cs typeface="Times New Roman" pitchFamily="18" charset="0"/>
              </a:rPr>
              <a:t>that </a:t>
            </a:r>
            <a:r>
              <a:rPr lang="en-US" sz="1800" dirty="0">
                <a:cs typeface="Times New Roman" pitchFamily="18" charset="0"/>
              </a:rPr>
              <a:t>pledge all system-wide revenue, except legislative appropriations to the repayment of the revenue bonds and notes </a:t>
            </a:r>
            <a:r>
              <a:rPr lang="en-US" sz="1800" b="1" dirty="0">
                <a:cs typeface="Times New Roman" pitchFamily="18" charset="0"/>
              </a:rPr>
              <a:t>(</a:t>
            </a:r>
            <a:r>
              <a:rPr lang="en-US" sz="1800" b="1" dirty="0">
                <a:latin typeface="Arial"/>
                <a:cs typeface="Times New Roman" pitchFamily="18" charset="0"/>
              </a:rPr>
              <a:t>“</a:t>
            </a:r>
            <a:r>
              <a:rPr lang="en-US" sz="1800" b="1" dirty="0">
                <a:cs typeface="Times New Roman" pitchFamily="18" charset="0"/>
              </a:rPr>
              <a:t>Revenue Financing System</a:t>
            </a:r>
            <a:r>
              <a:rPr lang="en-US" sz="1800" b="1" dirty="0">
                <a:latin typeface="Arial"/>
                <a:cs typeface="Times New Roman" pitchFamily="18" charset="0"/>
              </a:rPr>
              <a:t>”</a:t>
            </a:r>
            <a:r>
              <a:rPr lang="en-US" sz="1800" b="1" dirty="0">
                <a:cs typeface="Times New Roman" pitchFamily="18" charset="0"/>
              </a:rPr>
              <a:t>).</a:t>
            </a:r>
          </a:p>
          <a:p>
            <a:pPr marL="365760" indent="-256032" algn="just" eaLnBrk="1" fontAlgn="auto" hangingPunct="1">
              <a:lnSpc>
                <a:spcPct val="90000"/>
              </a:lnSpc>
              <a:spcAft>
                <a:spcPts val="0"/>
              </a:spcAft>
              <a:buSzPct val="150000"/>
              <a:buFont typeface="Wingdings" pitchFamily="2" charset="2"/>
              <a:buNone/>
              <a:defRPr/>
            </a:pPr>
            <a:endParaRPr lang="en-US" sz="900" b="1" dirty="0">
              <a:cs typeface="Times New Roman" pitchFamily="18" charset="0"/>
            </a:endParaRPr>
          </a:p>
          <a:p>
            <a:pPr marL="365760" indent="-256032" algn="just" eaLnBrk="1" fontAlgn="auto" hangingPunct="1">
              <a:lnSpc>
                <a:spcPct val="90000"/>
              </a:lnSpc>
              <a:spcAft>
                <a:spcPts val="0"/>
              </a:spcAft>
              <a:buSzPct val="150000"/>
              <a:buFont typeface="Wingdings 3"/>
              <a:buChar char=""/>
              <a:defRPr/>
            </a:pPr>
            <a:r>
              <a:rPr lang="en-US" sz="1800" b="1" dirty="0">
                <a:cs typeface="Times New Roman" pitchFamily="18" charset="0"/>
              </a:rPr>
              <a:t>Tuition Revenue Bonds (TRB): </a:t>
            </a:r>
            <a:r>
              <a:rPr lang="en-US" sz="1800" dirty="0">
                <a:cs typeface="Times New Roman" pitchFamily="18" charset="0"/>
              </a:rPr>
              <a:t>The Legislature may also authorize </a:t>
            </a:r>
            <a:r>
              <a:rPr lang="en-US" sz="1800" dirty="0">
                <a:latin typeface="Arial"/>
                <a:cs typeface="Times New Roman" pitchFamily="18" charset="0"/>
              </a:rPr>
              <a:t>“</a:t>
            </a:r>
            <a:r>
              <a:rPr lang="en-US" sz="1800" dirty="0">
                <a:cs typeface="Times New Roman" pitchFamily="18" charset="0"/>
              </a:rPr>
              <a:t>tuition revenue </a:t>
            </a:r>
            <a:r>
              <a:rPr lang="en-US" sz="1800" dirty="0" smtClean="0">
                <a:cs typeface="Times New Roman" pitchFamily="18" charset="0"/>
              </a:rPr>
              <a:t>bonds,</a:t>
            </a:r>
            <a:r>
              <a:rPr lang="en-US" sz="1800" dirty="0" smtClean="0">
                <a:latin typeface="Arial"/>
                <a:cs typeface="Times New Roman" pitchFamily="18" charset="0"/>
              </a:rPr>
              <a:t>”</a:t>
            </a:r>
            <a:r>
              <a:rPr lang="en-US" sz="1800" dirty="0" smtClean="0">
                <a:cs typeface="Times New Roman" pitchFamily="18" charset="0"/>
              </a:rPr>
              <a:t> </a:t>
            </a:r>
            <a:r>
              <a:rPr lang="en-US" sz="1800" dirty="0">
                <a:cs typeface="Times New Roman" pitchFamily="18" charset="0"/>
              </a:rPr>
              <a:t>usually for specific purposes or </a:t>
            </a:r>
            <a:r>
              <a:rPr lang="en-US" sz="1800" dirty="0" smtClean="0">
                <a:cs typeface="Times New Roman" pitchFamily="18" charset="0"/>
              </a:rPr>
              <a:t>projects, </a:t>
            </a:r>
            <a:r>
              <a:rPr lang="en-US" sz="1800" dirty="0">
                <a:cs typeface="Times New Roman" pitchFamily="18" charset="0"/>
              </a:rPr>
              <a:t>and appropriate general revenue to offset the institution</a:t>
            </a:r>
            <a:r>
              <a:rPr lang="en-US" sz="1800" dirty="0">
                <a:latin typeface="Arial"/>
                <a:cs typeface="Times New Roman" pitchFamily="18" charset="0"/>
              </a:rPr>
              <a:t>’</a:t>
            </a:r>
            <a:r>
              <a:rPr lang="en-US" sz="1800" dirty="0">
                <a:cs typeface="Times New Roman" pitchFamily="18" charset="0"/>
              </a:rPr>
              <a:t>s debt service; legislative appropriations made directly for debt service would be unconstitutional.  </a:t>
            </a:r>
            <a:r>
              <a:rPr lang="en-US" sz="1800" u="sng" dirty="0">
                <a:cs typeface="Times New Roman" pitchFamily="18" charset="0"/>
              </a:rPr>
              <a:t>Universities issue TRBs under their revenue financing systems</a:t>
            </a:r>
            <a:r>
              <a:rPr lang="en-US" sz="1800" dirty="0">
                <a:cs typeface="Times New Roman" pitchFamily="18" charset="0"/>
              </a:rPr>
              <a:t>.</a:t>
            </a:r>
            <a:r>
              <a:rPr lang="en-US" sz="1800" b="1" dirty="0">
                <a:cs typeface="Times New Roman" pitchFamily="18" charset="0"/>
              </a:rPr>
              <a:t> </a:t>
            </a:r>
          </a:p>
          <a:p>
            <a:pPr marL="365760" indent="-256032" algn="just" eaLnBrk="1" fontAlgn="auto" hangingPunct="1">
              <a:lnSpc>
                <a:spcPct val="90000"/>
              </a:lnSpc>
              <a:spcAft>
                <a:spcPts val="0"/>
              </a:spcAft>
              <a:buSzPct val="150000"/>
              <a:buFont typeface="Wingdings" pitchFamily="2" charset="2"/>
              <a:buNone/>
              <a:defRPr/>
            </a:pPr>
            <a:endParaRPr lang="en-US" sz="900" b="1" dirty="0">
              <a:cs typeface="Times New Roman" pitchFamily="18" charset="0"/>
            </a:endParaRPr>
          </a:p>
          <a:p>
            <a:pPr marL="365760" indent="-256032" algn="just" eaLnBrk="1" fontAlgn="auto" hangingPunct="1">
              <a:lnSpc>
                <a:spcPct val="90000"/>
              </a:lnSpc>
              <a:spcAft>
                <a:spcPts val="0"/>
              </a:spcAft>
              <a:buSzPct val="150000"/>
              <a:buFont typeface="Wingdings 3"/>
              <a:buChar char=""/>
              <a:defRPr/>
            </a:pPr>
            <a:r>
              <a:rPr lang="en-US" sz="1800" b="1" dirty="0">
                <a:cs typeface="Times New Roman" pitchFamily="18" charset="0"/>
              </a:rPr>
              <a:t>PUF/HEAF: </a:t>
            </a:r>
            <a:r>
              <a:rPr lang="en-US" sz="1800" dirty="0">
                <a:cs typeface="Times New Roman" pitchFamily="18" charset="0"/>
              </a:rPr>
              <a:t>The University of Texas and Texas A&amp;M Systems may issue obligations backed by income from the Permanent University Fund (PUF), in accordance with Texas Constitution, Art. VII, §18.  </a:t>
            </a:r>
            <a:r>
              <a:rPr lang="en-US" sz="1800" dirty="0" smtClean="0">
                <a:cs typeface="Times New Roman" pitchFamily="18" charset="0"/>
              </a:rPr>
              <a:t>Texas</a:t>
            </a:r>
            <a:r>
              <a:rPr lang="en-US" sz="1800" dirty="0" smtClean="0">
                <a:latin typeface="Arial"/>
                <a:cs typeface="Times New Roman" pitchFamily="18" charset="0"/>
              </a:rPr>
              <a:t>’s</a:t>
            </a:r>
            <a:r>
              <a:rPr lang="en-US" sz="1800" dirty="0" smtClean="0">
                <a:cs typeface="Times New Roman" pitchFamily="18" charset="0"/>
              </a:rPr>
              <a:t> </a:t>
            </a:r>
            <a:r>
              <a:rPr lang="en-US" sz="1800" dirty="0">
                <a:cs typeface="Times New Roman" pitchFamily="18" charset="0"/>
              </a:rPr>
              <a:t>other institutions may issue Higher Education Assistance Fund (HEAF) bonds, in accordance with Texas Constitution, Art. VII, §17. </a:t>
            </a:r>
            <a:r>
              <a:rPr lang="en-US" sz="1800" u="sng" dirty="0">
                <a:cs typeface="Times New Roman" pitchFamily="18" charset="0"/>
              </a:rPr>
              <a:t>TPFA does not issue HEAF bonds.</a:t>
            </a:r>
            <a:endParaRPr lang="en-US" u="sng" dirty="0"/>
          </a:p>
        </p:txBody>
      </p:sp>
      <p:sp>
        <p:nvSpPr>
          <p:cNvPr id="465922" name="Rectangle 2"/>
          <p:cNvSpPr>
            <a:spLocks noGrp="1" noChangeArrowheads="1"/>
          </p:cNvSpPr>
          <p:nvPr>
            <p:ph type="title"/>
          </p:nvPr>
        </p:nvSpPr>
        <p:spPr>
          <a:xfrm>
            <a:off x="685800" y="381000"/>
            <a:ext cx="7772400" cy="990600"/>
          </a:xfrm>
        </p:spPr>
        <p:txBody>
          <a:bodyPr/>
          <a:lstStyle/>
          <a:p>
            <a:pPr eaLnBrk="1" fontAlgn="auto" hangingPunct="1">
              <a:spcAft>
                <a:spcPts val="0"/>
              </a:spcAft>
              <a:defRPr/>
            </a:pPr>
            <a:r>
              <a:rPr lang="en-US"/>
              <a:t>University Debt</a:t>
            </a:r>
          </a:p>
        </p:txBody>
      </p:sp>
      <p:sp>
        <p:nvSpPr>
          <p:cNvPr id="399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10DECE9-DA35-4157-A9D4-EDE1C8BBA45A}" type="slidenum">
              <a:rPr lang="en-US" smtClean="0"/>
              <a:pPr/>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ctrTitle"/>
          </p:nvPr>
        </p:nvSpPr>
        <p:spPr/>
        <p:txBody>
          <a:bodyPr/>
          <a:lstStyle/>
          <a:p>
            <a:pPr eaLnBrk="1" fontAlgn="auto" hangingPunct="1">
              <a:spcAft>
                <a:spcPts val="0"/>
              </a:spcAft>
              <a:defRPr/>
            </a:pPr>
            <a:r>
              <a:rPr lang="en-US" dirty="0"/>
              <a:t>4. Master Lease </a:t>
            </a:r>
            <a:r>
              <a:rPr lang="en-US" dirty="0" smtClean="0"/>
              <a:t> Purchase Program</a:t>
            </a:r>
            <a:endParaRPr lang="en-US" dirty="0"/>
          </a:p>
        </p:txBody>
      </p:sp>
      <p:sp>
        <p:nvSpPr>
          <p:cNvPr id="3" name="Rectangle 3"/>
          <p:cNvSpPr>
            <a:spLocks noGrp="1" noChangeArrowheads="1"/>
          </p:cNvSpPr>
          <p:nvPr>
            <p:ph type="subTitle" idx="1"/>
          </p:nvPr>
        </p:nvSpPr>
        <p:spPr>
          <a:xfrm>
            <a:off x="4419600" y="4191000"/>
            <a:ext cx="3810000" cy="1447800"/>
          </a:xfrm>
        </p:spPr>
        <p:txBody>
          <a:bodyPr/>
          <a:lstStyle/>
          <a:p>
            <a:pPr>
              <a:lnSpc>
                <a:spcPct val="70000"/>
              </a:lnSpc>
            </a:pPr>
            <a:r>
              <a:rPr lang="en-US" sz="1600" dirty="0" smtClean="0">
                <a:latin typeface="Times New Roman" pitchFamily="18" charset="0"/>
              </a:rPr>
              <a:t>Chris </a:t>
            </a:r>
            <a:r>
              <a:rPr lang="en-US" sz="1600" dirty="0">
                <a:latin typeface="Times New Roman" pitchFamily="18" charset="0"/>
              </a:rPr>
              <a:t>Gilliland, Program Coordinator</a:t>
            </a:r>
          </a:p>
          <a:p>
            <a:pPr>
              <a:lnSpc>
                <a:spcPct val="70000"/>
              </a:lnSpc>
            </a:pPr>
            <a:r>
              <a:rPr lang="en-US" sz="1600" dirty="0">
                <a:solidFill>
                  <a:schemeClr val="tx1"/>
                </a:solidFill>
                <a:latin typeface="Times New Roman" pitchFamily="18" charset="0"/>
              </a:rPr>
              <a:t>chris.gilliland@tpfa.state.tx.us</a:t>
            </a:r>
          </a:p>
          <a:p>
            <a:pPr>
              <a:lnSpc>
                <a:spcPct val="70000"/>
              </a:lnSpc>
            </a:pPr>
            <a:r>
              <a:rPr lang="en-US" sz="1600" dirty="0">
                <a:latin typeface="Times New Roman" pitchFamily="18" charset="0"/>
              </a:rPr>
              <a:t>512.463.5695</a:t>
            </a:r>
          </a:p>
          <a:p>
            <a:endParaRPr lang="en-US" sz="1600" dirty="0">
              <a:latin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smtClean="0"/>
              <a:t>MLPP Agenda</a:t>
            </a:r>
            <a:endParaRPr lang="en-US" dirty="0"/>
          </a:p>
        </p:txBody>
      </p:sp>
      <p:sp>
        <p:nvSpPr>
          <p:cNvPr id="57347" name="Rectangle 3"/>
          <p:cNvSpPr>
            <a:spLocks noGrp="1" noChangeArrowheads="1"/>
          </p:cNvSpPr>
          <p:nvPr>
            <p:ph type="body" idx="1"/>
          </p:nvPr>
        </p:nvSpPr>
        <p:spPr/>
        <p:txBody>
          <a:bodyPr/>
          <a:lstStyle/>
          <a:p>
            <a:pPr marL="711200" indent="-711200">
              <a:buFont typeface="+mj-lt"/>
              <a:buAutoNum type="arabicPeriod"/>
            </a:pPr>
            <a:r>
              <a:rPr lang="en-US" dirty="0"/>
              <a:t>Program Overview &amp; Eligible Projects</a:t>
            </a:r>
          </a:p>
          <a:p>
            <a:pPr marL="711200" indent="-711200">
              <a:buFont typeface="+mj-lt"/>
              <a:buAutoNum type="arabicPeriod"/>
            </a:pPr>
            <a:r>
              <a:rPr lang="en-US" dirty="0"/>
              <a:t>Financing Process</a:t>
            </a:r>
          </a:p>
          <a:p>
            <a:pPr marL="711200" indent="-711200">
              <a:buFont typeface="+mj-lt"/>
              <a:buAutoNum type="arabicPeriod"/>
            </a:pPr>
            <a:r>
              <a:rPr lang="en-US" dirty="0"/>
              <a:t>Using MLPP for Energy  Performance Contracts</a:t>
            </a:r>
          </a:p>
          <a:p>
            <a:pPr marL="711200" indent="-711200">
              <a:buFont typeface="+mj-lt"/>
              <a:buAutoNum type="arabicPeriod"/>
            </a:pPr>
            <a:r>
              <a:rPr lang="en-US" dirty="0"/>
              <a:t>Implementing a Master Lease and Program Mechanics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1143000" y="762000"/>
            <a:ext cx="7086600" cy="2057400"/>
          </a:xfrm>
        </p:spPr>
        <p:txBody>
          <a:bodyPr>
            <a:normAutofit/>
          </a:bodyPr>
          <a:lstStyle/>
          <a:p>
            <a:r>
              <a:rPr lang="en-US" dirty="0" smtClean="0"/>
              <a:t>1. </a:t>
            </a:r>
            <a:r>
              <a:rPr lang="en-US" dirty="0"/>
              <a:t>Program Overview &amp;   	Eligible Projects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381000" y="1371600"/>
            <a:ext cx="8229600" cy="5257800"/>
          </a:xfrm>
        </p:spPr>
        <p:txBody>
          <a:bodyPr/>
          <a:lstStyle/>
          <a:p>
            <a:pPr marL="457200" indent="457200">
              <a:lnSpc>
                <a:spcPct val="90000"/>
              </a:lnSpc>
              <a:buClr>
                <a:schemeClr val="tx1"/>
              </a:buClr>
              <a:buFontTx/>
              <a:buAutoNum type="romanUcPeriod"/>
              <a:defRPr/>
            </a:pPr>
            <a:endParaRPr lang="en-US" sz="2000" dirty="0" smtClean="0"/>
          </a:p>
          <a:p>
            <a:pPr marL="457200" indent="457200">
              <a:lnSpc>
                <a:spcPct val="90000"/>
              </a:lnSpc>
              <a:buClr>
                <a:schemeClr val="tx1"/>
              </a:buClr>
              <a:buFontTx/>
              <a:buAutoNum type="romanUcPeriod"/>
              <a:defRPr/>
            </a:pPr>
            <a:r>
              <a:rPr lang="en-US" sz="2000" dirty="0" smtClean="0"/>
              <a:t>Debt Overview</a:t>
            </a:r>
          </a:p>
          <a:p>
            <a:pPr marL="457200" indent="457200">
              <a:lnSpc>
                <a:spcPct val="90000"/>
              </a:lnSpc>
              <a:buClr>
                <a:schemeClr val="tx1"/>
              </a:buClr>
              <a:buFontTx/>
              <a:buAutoNum type="romanUcPeriod"/>
              <a:defRPr/>
            </a:pPr>
            <a:r>
              <a:rPr lang="en-US" sz="2000" dirty="0" smtClean="0"/>
              <a:t>TPFA Debt Programs</a:t>
            </a:r>
          </a:p>
          <a:p>
            <a:pPr marL="457200" indent="457200">
              <a:lnSpc>
                <a:spcPct val="90000"/>
              </a:lnSpc>
              <a:buClr>
                <a:schemeClr val="tx1"/>
              </a:buClr>
              <a:buFontTx/>
              <a:buAutoNum type="romanUcPeriod" startAt="3"/>
              <a:defRPr/>
            </a:pPr>
            <a:r>
              <a:rPr lang="en-US" sz="2000" dirty="0" smtClean="0"/>
              <a:t>TPFA Debt Issuance Process</a:t>
            </a:r>
          </a:p>
          <a:p>
            <a:pPr marL="457200" indent="457200">
              <a:lnSpc>
                <a:spcPct val="90000"/>
              </a:lnSpc>
              <a:buClr>
                <a:schemeClr val="tx1"/>
              </a:buClr>
              <a:buFont typeface="+mj-lt"/>
              <a:buAutoNum type="romanUcPeriod" startAt="4"/>
              <a:defRPr/>
            </a:pPr>
            <a:r>
              <a:rPr lang="en-US" sz="2000" dirty="0" smtClean="0"/>
              <a:t>Financing Documents</a:t>
            </a:r>
          </a:p>
          <a:p>
            <a:pPr marL="457200" indent="457200">
              <a:lnSpc>
                <a:spcPct val="90000"/>
              </a:lnSpc>
              <a:buClr>
                <a:schemeClr val="tx1"/>
              </a:buClr>
              <a:buFont typeface="+mj-lt"/>
              <a:buAutoNum type="romanUcPeriod" startAt="4"/>
              <a:defRPr/>
            </a:pPr>
            <a:r>
              <a:rPr lang="en-US" sz="2000" dirty="0" smtClean="0"/>
              <a:t>Ongoing Debt Administration</a:t>
            </a:r>
          </a:p>
          <a:p>
            <a:pPr>
              <a:defRPr/>
            </a:pPr>
            <a:endParaRPr lang="en-US" dirty="0"/>
          </a:p>
        </p:txBody>
      </p:sp>
      <p:sp>
        <p:nvSpPr>
          <p:cNvPr id="10" name="Title 9"/>
          <p:cNvSpPr>
            <a:spLocks noGrp="1"/>
          </p:cNvSpPr>
          <p:nvPr>
            <p:ph type="title"/>
          </p:nvPr>
        </p:nvSpPr>
        <p:spPr/>
        <p:txBody>
          <a:bodyPr/>
          <a:lstStyle/>
          <a:p>
            <a:pPr>
              <a:defRPr/>
            </a:pPr>
            <a:r>
              <a:rPr lang="en-US" dirty="0" smtClean="0"/>
              <a:t>Agenda</a:t>
            </a:r>
            <a:endParaRPr lang="en-US" dirty="0"/>
          </a:p>
        </p:txBody>
      </p:sp>
      <p:sp>
        <p:nvSpPr>
          <p:cNvPr id="16388" name="Slide Number Placeholder 1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7C0485C-8B9C-493F-AB7A-5EB7AAB6F706}" type="slidenum">
              <a:rPr lang="en-US" smtClean="0"/>
              <a:pPr/>
              <a:t>3</a:t>
            </a:fld>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274638"/>
            <a:ext cx="8001000" cy="1143000"/>
          </a:xfrm>
        </p:spPr>
        <p:txBody>
          <a:bodyPr/>
          <a:lstStyle/>
          <a:p>
            <a:r>
              <a:rPr lang="en-US" dirty="0"/>
              <a:t>Lease Purchases</a:t>
            </a:r>
          </a:p>
        </p:txBody>
      </p:sp>
      <p:sp>
        <p:nvSpPr>
          <p:cNvPr id="9219" name="Rectangle 3"/>
          <p:cNvSpPr>
            <a:spLocks noGrp="1" noChangeArrowheads="1"/>
          </p:cNvSpPr>
          <p:nvPr>
            <p:ph type="body" idx="1"/>
          </p:nvPr>
        </p:nvSpPr>
        <p:spPr/>
        <p:txBody>
          <a:bodyPr/>
          <a:lstStyle/>
          <a:p>
            <a:r>
              <a:rPr lang="en-US" sz="1800" b="1" dirty="0"/>
              <a:t>Lease purchases are the purchases of assets over time through lease payments that include principal and interest.</a:t>
            </a:r>
          </a:p>
          <a:p>
            <a:endParaRPr lang="en-US" sz="1800" b="1" dirty="0"/>
          </a:p>
          <a:p>
            <a:r>
              <a:rPr lang="en-US" sz="1800" b="1" dirty="0"/>
              <a:t>Lease purchases are typically financed through a private vendor or through TPFA’s Master Lease Purchase Program.</a:t>
            </a:r>
          </a:p>
          <a:p>
            <a:endParaRPr lang="en-US" sz="1800" b="1" dirty="0"/>
          </a:p>
          <a:p>
            <a:r>
              <a:rPr lang="en-US" sz="1800" b="1" dirty="0"/>
              <a:t>Examples:  State prisons and office buildings have been financed using lease-purchasing; equipment, vehicles, software financed through the TPFA’s Master Lease </a:t>
            </a:r>
            <a:r>
              <a:rPr lang="en-US" sz="1800" b="1" dirty="0" smtClean="0"/>
              <a:t>Purchase Program</a:t>
            </a:r>
            <a:endParaRPr lang="en-US" sz="1800" b="1" dirty="0"/>
          </a:p>
        </p:txBody>
      </p:sp>
    </p:spTree>
  </p:cSld>
  <p:clrMapOvr>
    <a:masterClrMapping/>
  </p:clrMapOvr>
  <p:transition spd="med">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457200"/>
            <a:ext cx="7848600" cy="1219200"/>
          </a:xfrm>
        </p:spPr>
        <p:txBody>
          <a:bodyPr>
            <a:normAutofit fontScale="90000"/>
          </a:bodyPr>
          <a:lstStyle/>
          <a:p>
            <a:r>
              <a:rPr lang="en-US" dirty="0"/>
              <a:t>Master Lease Purchase Program</a:t>
            </a:r>
          </a:p>
        </p:txBody>
      </p:sp>
      <p:sp>
        <p:nvSpPr>
          <p:cNvPr id="10243" name="Rectangle 3"/>
          <p:cNvSpPr>
            <a:spLocks noGrp="1" noChangeArrowheads="1"/>
          </p:cNvSpPr>
          <p:nvPr>
            <p:ph type="body" idx="1"/>
          </p:nvPr>
        </p:nvSpPr>
        <p:spPr>
          <a:xfrm>
            <a:off x="457200" y="1676400"/>
            <a:ext cx="8229600" cy="4330700"/>
          </a:xfrm>
        </p:spPr>
        <p:txBody>
          <a:bodyPr/>
          <a:lstStyle/>
          <a:p>
            <a:pPr>
              <a:lnSpc>
                <a:spcPct val="90000"/>
              </a:lnSpc>
            </a:pPr>
            <a:r>
              <a:rPr lang="en-US" sz="1800" b="1" dirty="0"/>
              <a:t>The Master Lease Purchase Program ("MLPP") is a lease revenue financing program established in 1992, primarily to finance capital equipment acquisitions by state agencies. (Texas </a:t>
            </a:r>
            <a:r>
              <a:rPr lang="en-US" sz="1800" b="1" dirty="0" err="1"/>
              <a:t>Gov’t</a:t>
            </a:r>
            <a:r>
              <a:rPr lang="en-US" sz="1800" b="1" dirty="0"/>
              <a:t>. Code, §1232.103.)</a:t>
            </a:r>
          </a:p>
          <a:p>
            <a:pPr>
              <a:lnSpc>
                <a:spcPct val="90000"/>
              </a:lnSpc>
            </a:pPr>
            <a:endParaRPr lang="en-US" sz="1800" b="1" dirty="0"/>
          </a:p>
          <a:p>
            <a:pPr>
              <a:lnSpc>
                <a:spcPct val="90000"/>
              </a:lnSpc>
            </a:pPr>
            <a:r>
              <a:rPr lang="en-US" sz="1800" b="1" dirty="0"/>
              <a:t>MLPP also may be used to finance other types of projects that have been specifically authorized by the Legislature and approved by the TPFA Board. </a:t>
            </a:r>
          </a:p>
          <a:p>
            <a:pPr>
              <a:lnSpc>
                <a:spcPct val="90000"/>
              </a:lnSpc>
            </a:pPr>
            <a:endParaRPr lang="en-US" sz="1800" b="1" dirty="0"/>
          </a:p>
          <a:p>
            <a:pPr>
              <a:lnSpc>
                <a:spcPct val="90000"/>
              </a:lnSpc>
            </a:pPr>
            <a:r>
              <a:rPr lang="en-US" sz="1800" b="1" dirty="0"/>
              <a:t>The financing vehicle for the MLPP program is a tax-exempt revenue commercial paper program</a:t>
            </a:r>
            <a:r>
              <a:rPr lang="en-US" sz="1800" b="1" dirty="0" smtClean="0"/>
              <a:t>.  (Commercial paper is a short-term variable rate debt instrument)</a:t>
            </a:r>
            <a:endParaRPr lang="en-US" sz="1800" b="1" dirty="0"/>
          </a:p>
        </p:txBody>
      </p:sp>
    </p:spTree>
  </p:cSld>
  <p:clrMapOvr>
    <a:masterClrMapping/>
  </p:clrMapOvr>
  <p:transition spd="med">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81000"/>
            <a:ext cx="8001000" cy="1036638"/>
          </a:xfrm>
        </p:spPr>
        <p:txBody>
          <a:bodyPr/>
          <a:lstStyle/>
          <a:p>
            <a:r>
              <a:rPr lang="en-US" dirty="0"/>
              <a:t>Who May Use MLPP?</a:t>
            </a:r>
          </a:p>
        </p:txBody>
      </p:sp>
      <p:sp>
        <p:nvSpPr>
          <p:cNvPr id="11267" name="Rectangle 3"/>
          <p:cNvSpPr>
            <a:spLocks noGrp="1" noChangeArrowheads="1"/>
          </p:cNvSpPr>
          <p:nvPr>
            <p:ph type="body" idx="1"/>
          </p:nvPr>
        </p:nvSpPr>
        <p:spPr/>
        <p:txBody>
          <a:bodyPr/>
          <a:lstStyle/>
          <a:p>
            <a:pPr>
              <a:buFontTx/>
              <a:buNone/>
            </a:pPr>
            <a:r>
              <a:rPr lang="en-US" sz="1800" b="1" dirty="0">
                <a:latin typeface="Verdana" pitchFamily="34" charset="0"/>
              </a:rPr>
              <a:t>	</a:t>
            </a:r>
            <a:r>
              <a:rPr lang="en-US" sz="2400" b="1" dirty="0"/>
              <a:t>State </a:t>
            </a:r>
            <a:r>
              <a:rPr lang="en-US" sz="2400" b="1" dirty="0" smtClean="0"/>
              <a:t>Agencies </a:t>
            </a:r>
            <a:r>
              <a:rPr lang="en-US" sz="2400" b="1" dirty="0"/>
              <a:t>and Universities</a:t>
            </a:r>
          </a:p>
          <a:p>
            <a:pPr>
              <a:buFontTx/>
              <a:buNone/>
            </a:pPr>
            <a:endParaRPr lang="en-US" sz="2400" b="1" dirty="0"/>
          </a:p>
          <a:p>
            <a:pPr>
              <a:buFontTx/>
              <a:buNone/>
            </a:pPr>
            <a:r>
              <a:rPr lang="en-US" sz="2000" b="1" dirty="0"/>
              <a:t>	</a:t>
            </a:r>
            <a:r>
              <a:rPr lang="en-US" sz="2000" dirty="0"/>
              <a:t>A </a:t>
            </a:r>
            <a:r>
              <a:rPr lang="en-US" sz="2000" dirty="0" smtClean="0"/>
              <a:t>“state agency</a:t>
            </a:r>
            <a:r>
              <a:rPr lang="en-US" sz="2000" dirty="0"/>
              <a:t>" is any board, commission, department, office, agency, institution of higher education, or other governmental entity in the executive, judicial, or legislative branch of state government. </a:t>
            </a:r>
          </a:p>
          <a:p>
            <a:pPr>
              <a:buFontTx/>
              <a:buNone/>
            </a:pPr>
            <a:endParaRPr lang="en-US" sz="2000" dirty="0"/>
          </a:p>
          <a:p>
            <a:pPr>
              <a:buFontTx/>
              <a:buNone/>
            </a:pPr>
            <a:r>
              <a:rPr lang="en-US" sz="2000" dirty="0"/>
              <a:t>	MLPP is </a:t>
            </a:r>
            <a:r>
              <a:rPr lang="en-US" sz="2000" b="1" u="sng" dirty="0"/>
              <a:t>not</a:t>
            </a:r>
            <a:r>
              <a:rPr lang="en-US" sz="2000" dirty="0"/>
              <a:t> available to political </a:t>
            </a:r>
            <a:r>
              <a:rPr lang="en-US" sz="2000" dirty="0" smtClean="0"/>
              <a:t>subdivisions; i.e., </a:t>
            </a:r>
            <a:r>
              <a:rPr lang="en-US" sz="2000" dirty="0"/>
              <a:t>junior colleges, community colleges, cities, counties, school districts.</a:t>
            </a:r>
          </a:p>
        </p:txBody>
      </p:sp>
    </p:spTree>
  </p:cSld>
  <p:clrMapOvr>
    <a:masterClrMapping/>
  </p:clrMapOvr>
  <p:transition spd="med">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533400"/>
            <a:ext cx="7540625" cy="1143000"/>
          </a:xfrm>
        </p:spPr>
        <p:txBody>
          <a:bodyPr>
            <a:normAutofit fontScale="90000"/>
          </a:bodyPr>
          <a:lstStyle/>
          <a:p>
            <a:r>
              <a:rPr lang="en-US" dirty="0"/>
              <a:t>MLPP - What May Be Financed?</a:t>
            </a:r>
          </a:p>
        </p:txBody>
      </p:sp>
      <p:sp>
        <p:nvSpPr>
          <p:cNvPr id="40963" name="Rectangle 3"/>
          <p:cNvSpPr>
            <a:spLocks noGrp="1" noChangeArrowheads="1"/>
          </p:cNvSpPr>
          <p:nvPr>
            <p:ph type="body" idx="1"/>
          </p:nvPr>
        </p:nvSpPr>
        <p:spPr>
          <a:xfrm>
            <a:off x="685800" y="1219200"/>
            <a:ext cx="7467600" cy="4876800"/>
          </a:xfrm>
        </p:spPr>
        <p:txBody>
          <a:bodyPr/>
          <a:lstStyle/>
          <a:p>
            <a:pPr>
              <a:lnSpc>
                <a:spcPct val="90000"/>
              </a:lnSpc>
              <a:buFontTx/>
              <a:buNone/>
            </a:pPr>
            <a:endParaRPr lang="en-US" sz="1800" b="1" dirty="0"/>
          </a:p>
          <a:p>
            <a:pPr>
              <a:lnSpc>
                <a:spcPct val="90000"/>
              </a:lnSpc>
            </a:pPr>
            <a:r>
              <a:rPr lang="en-US" sz="1800" b="1" dirty="0"/>
              <a:t>Equipment</a:t>
            </a:r>
            <a:r>
              <a:rPr lang="en-US" sz="1800" dirty="0"/>
              <a:t> - fixed asset, other than land or a building, used by a state agency to conduct state business. The term includes computer equipment. </a:t>
            </a:r>
            <a:r>
              <a:rPr lang="en-US" sz="1800" dirty="0" smtClean="0"/>
              <a:t>Texas </a:t>
            </a:r>
            <a:r>
              <a:rPr lang="en-US" sz="1800" dirty="0"/>
              <a:t>Govt. Code Sec. 1232.003(7</a:t>
            </a:r>
            <a:r>
              <a:rPr lang="en-US" sz="1800" dirty="0" smtClean="0"/>
              <a:t>).</a:t>
            </a:r>
            <a:endParaRPr lang="en-US" sz="1800" dirty="0"/>
          </a:p>
          <a:p>
            <a:pPr>
              <a:lnSpc>
                <a:spcPct val="90000"/>
              </a:lnSpc>
            </a:pPr>
            <a:r>
              <a:rPr lang="en-US" sz="1800" b="1" dirty="0"/>
              <a:t>Computer equipment</a:t>
            </a:r>
            <a:r>
              <a:rPr lang="en-US" sz="1800" dirty="0"/>
              <a:t>  - Telecommunications device or system, automated information system, hardware and software. </a:t>
            </a:r>
            <a:r>
              <a:rPr lang="en-US" sz="1800" dirty="0" smtClean="0"/>
              <a:t>Texas </a:t>
            </a:r>
            <a:r>
              <a:rPr lang="en-US" sz="1800" dirty="0"/>
              <a:t>Govt. Code Sec. 1232.003(5</a:t>
            </a:r>
            <a:r>
              <a:rPr lang="en-US" sz="1800" dirty="0" smtClean="0"/>
              <a:t>).</a:t>
            </a:r>
            <a:endParaRPr lang="en-US" sz="1800" dirty="0"/>
          </a:p>
          <a:p>
            <a:pPr>
              <a:lnSpc>
                <a:spcPct val="90000"/>
              </a:lnSpc>
            </a:pPr>
            <a:r>
              <a:rPr lang="en-US" sz="1800" b="1" dirty="0"/>
              <a:t>Energy Saving Performance Contracts</a:t>
            </a:r>
            <a:r>
              <a:rPr lang="en-US" sz="1800" dirty="0"/>
              <a:t>, as defined by Texas Govt. Code Sec. 2166.406  (for state agencies) and Texas Education Code Sec. 51.927  (for </a:t>
            </a:r>
            <a:r>
              <a:rPr lang="en-US" sz="1800" dirty="0" smtClean="0"/>
              <a:t>institutions </a:t>
            </a:r>
            <a:r>
              <a:rPr lang="en-US" sz="1800" dirty="0"/>
              <a:t>of </a:t>
            </a:r>
            <a:r>
              <a:rPr lang="en-US" sz="1800" dirty="0" smtClean="0"/>
              <a:t>higher education).</a:t>
            </a:r>
            <a:endParaRPr lang="en-US" sz="1800" dirty="0"/>
          </a:p>
          <a:p>
            <a:pPr>
              <a:lnSpc>
                <a:spcPct val="90000"/>
              </a:lnSpc>
            </a:pPr>
            <a:r>
              <a:rPr lang="en-US" sz="1800" b="1" dirty="0"/>
              <a:t>Other projects</a:t>
            </a:r>
            <a:r>
              <a:rPr lang="en-US" sz="1800" dirty="0"/>
              <a:t>, such as real estate or construction, may be financed through MLPP if the specific project has been authorized by the Legislature and approved for MLPP financing by the TPFA Board.</a:t>
            </a:r>
            <a:br>
              <a:rPr lang="en-US" sz="1800" dirty="0"/>
            </a:br>
            <a:endParaRPr lang="en-US" sz="1800" dirty="0"/>
          </a:p>
        </p:txBody>
      </p:sp>
    </p:spTree>
  </p:cSld>
  <p:clrMapOvr>
    <a:masterClrMapping/>
  </p:clrMapOvr>
  <p:transition spd="med">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8200" y="762000"/>
            <a:ext cx="7620000" cy="914400"/>
          </a:xfrm>
        </p:spPr>
        <p:txBody>
          <a:bodyPr>
            <a:normAutofit/>
          </a:bodyPr>
          <a:lstStyle/>
          <a:p>
            <a:r>
              <a:rPr lang="en-US" dirty="0"/>
              <a:t>Examples of MLPP Projects</a:t>
            </a:r>
          </a:p>
        </p:txBody>
      </p:sp>
      <p:sp>
        <p:nvSpPr>
          <p:cNvPr id="12291" name="Rectangle 3"/>
          <p:cNvSpPr>
            <a:spLocks noGrp="1" noChangeArrowheads="1"/>
          </p:cNvSpPr>
          <p:nvPr>
            <p:ph type="body" idx="1"/>
          </p:nvPr>
        </p:nvSpPr>
        <p:spPr>
          <a:xfrm>
            <a:off x="838200" y="1828800"/>
            <a:ext cx="7389813" cy="3733800"/>
          </a:xfrm>
        </p:spPr>
        <p:txBody>
          <a:bodyPr/>
          <a:lstStyle/>
          <a:p>
            <a:r>
              <a:rPr lang="en-US" sz="2000" dirty="0"/>
              <a:t>Computer </a:t>
            </a:r>
            <a:r>
              <a:rPr lang="en-US" sz="2000" dirty="0" smtClean="0"/>
              <a:t>Hardware </a:t>
            </a:r>
            <a:r>
              <a:rPr lang="en-US" sz="1600" dirty="0" smtClean="0"/>
              <a:t>(not associated with data consolidation)</a:t>
            </a:r>
            <a:endParaRPr lang="en-US" sz="1600" dirty="0"/>
          </a:p>
          <a:p>
            <a:r>
              <a:rPr lang="en-US" sz="2000" dirty="0"/>
              <a:t>Computer Software</a:t>
            </a:r>
          </a:p>
          <a:p>
            <a:r>
              <a:rPr lang="en-US" sz="2000" dirty="0"/>
              <a:t>Telecommunication Equipment</a:t>
            </a:r>
          </a:p>
          <a:p>
            <a:r>
              <a:rPr lang="en-US" sz="2000" dirty="0"/>
              <a:t>Vehicles</a:t>
            </a:r>
          </a:p>
          <a:p>
            <a:r>
              <a:rPr lang="en-US" sz="2000" dirty="0"/>
              <a:t>Energy Retrofit Projects, including Energy Savings Performance Contracts</a:t>
            </a:r>
          </a:p>
          <a:p>
            <a:r>
              <a:rPr lang="en-US" sz="2000" dirty="0"/>
              <a:t>HVAC, chillers, boilers</a:t>
            </a:r>
          </a:p>
          <a:p>
            <a:r>
              <a:rPr lang="en-US" sz="2000" dirty="0"/>
              <a:t>Heavy Machinery</a:t>
            </a:r>
          </a:p>
          <a:p>
            <a:r>
              <a:rPr lang="en-US" sz="2000" dirty="0"/>
              <a:t>Office Equipment</a:t>
            </a:r>
          </a:p>
          <a:p>
            <a:r>
              <a:rPr lang="en-US" sz="2000" dirty="0"/>
              <a:t>Furniture and Equipment</a:t>
            </a:r>
          </a:p>
        </p:txBody>
      </p:sp>
    </p:spTree>
  </p:cSld>
  <p:clrMapOvr>
    <a:masterClrMapping/>
  </p:clrMapOvr>
  <p:transition spd="med">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274638"/>
            <a:ext cx="8077200" cy="1143000"/>
          </a:xfrm>
        </p:spPr>
        <p:txBody>
          <a:bodyPr/>
          <a:lstStyle/>
          <a:p>
            <a:r>
              <a:rPr lang="en-US" dirty="0" smtClean="0"/>
              <a:t>Eligibility</a:t>
            </a:r>
            <a:endParaRPr lang="en-US" dirty="0"/>
          </a:p>
        </p:txBody>
      </p:sp>
      <p:sp>
        <p:nvSpPr>
          <p:cNvPr id="41987" name="Rectangle 3"/>
          <p:cNvSpPr>
            <a:spLocks noGrp="1" noChangeArrowheads="1"/>
          </p:cNvSpPr>
          <p:nvPr>
            <p:ph type="body" idx="1"/>
          </p:nvPr>
        </p:nvSpPr>
        <p:spPr>
          <a:xfrm>
            <a:off x="685800" y="1828800"/>
            <a:ext cx="7540625" cy="3886200"/>
          </a:xfrm>
        </p:spPr>
        <p:txBody>
          <a:bodyPr/>
          <a:lstStyle/>
          <a:p>
            <a:r>
              <a:rPr lang="en-US" dirty="0"/>
              <a:t>Project Cost (Contract/PO)</a:t>
            </a:r>
          </a:p>
          <a:p>
            <a:pPr lvl="1"/>
            <a:r>
              <a:rPr lang="en-US" b="1" dirty="0"/>
              <a:t>$10,000</a:t>
            </a:r>
            <a:r>
              <a:rPr lang="en-US" dirty="0"/>
              <a:t> </a:t>
            </a:r>
            <a:r>
              <a:rPr lang="en-US" dirty="0" smtClean="0"/>
              <a:t>minimum</a:t>
            </a:r>
            <a:endParaRPr lang="en-US" dirty="0"/>
          </a:p>
          <a:p>
            <a:r>
              <a:rPr lang="en-US" dirty="0"/>
              <a:t>Individual Item Cost</a:t>
            </a:r>
          </a:p>
          <a:p>
            <a:pPr lvl="1"/>
            <a:r>
              <a:rPr lang="en-US" b="1" dirty="0"/>
              <a:t>$100</a:t>
            </a:r>
            <a:r>
              <a:rPr lang="en-US" dirty="0"/>
              <a:t> </a:t>
            </a:r>
            <a:r>
              <a:rPr lang="en-US" dirty="0" smtClean="0"/>
              <a:t>minimum</a:t>
            </a:r>
            <a:endParaRPr lang="en-US" dirty="0"/>
          </a:p>
          <a:p>
            <a:r>
              <a:rPr lang="en-US" dirty="0"/>
              <a:t>Useful life</a:t>
            </a:r>
          </a:p>
          <a:p>
            <a:pPr lvl="1"/>
            <a:r>
              <a:rPr lang="en-US" b="1" dirty="0"/>
              <a:t>3 </a:t>
            </a:r>
            <a:r>
              <a:rPr lang="en-US" b="1" dirty="0" smtClean="0"/>
              <a:t>years</a:t>
            </a:r>
            <a:r>
              <a:rPr lang="en-US" dirty="0"/>
              <a:t> </a:t>
            </a:r>
            <a:r>
              <a:rPr lang="en-US" dirty="0" smtClean="0"/>
              <a:t>minimum</a:t>
            </a:r>
            <a:endParaRPr lang="en-US" dirty="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838200" y="762000"/>
            <a:ext cx="7388225" cy="914400"/>
          </a:xfrm>
        </p:spPr>
        <p:txBody>
          <a:bodyPr>
            <a:normAutofit fontScale="90000"/>
          </a:bodyPr>
          <a:lstStyle/>
          <a:p>
            <a:pPr algn="ctr"/>
            <a:r>
              <a:rPr lang="en-US" dirty="0"/>
              <a:t>Assets Financed via MLPP</a:t>
            </a:r>
            <a:br>
              <a:rPr lang="en-US" dirty="0"/>
            </a:br>
            <a:r>
              <a:rPr lang="en-US" sz="2000" dirty="0"/>
              <a:t>1992 - </a:t>
            </a:r>
            <a:r>
              <a:rPr lang="en-US" sz="2000" dirty="0" smtClean="0"/>
              <a:t>2009</a:t>
            </a:r>
            <a:endParaRPr lang="en-US" sz="2000" dirty="0"/>
          </a:p>
        </p:txBody>
      </p:sp>
      <p:graphicFrame>
        <p:nvGraphicFramePr>
          <p:cNvPr id="6" name="Object 4"/>
          <p:cNvGraphicFramePr>
            <a:graphicFrameLocks noGrp="1" noChangeAspect="1"/>
          </p:cNvGraphicFramePr>
          <p:nvPr>
            <p:ph type="chart" idx="1"/>
          </p:nvPr>
        </p:nvGraphicFramePr>
        <p:xfrm>
          <a:off x="0" y="1541463"/>
          <a:ext cx="9296400" cy="49212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838200" y="884238"/>
            <a:ext cx="7388225" cy="485775"/>
          </a:xfrm>
        </p:spPr>
        <p:txBody>
          <a:bodyPr>
            <a:normAutofit fontScale="90000"/>
          </a:bodyPr>
          <a:lstStyle/>
          <a:p>
            <a:pPr algn="ctr"/>
            <a:r>
              <a:rPr lang="en-US" dirty="0"/>
              <a:t>History of MLPP Volume</a:t>
            </a:r>
          </a:p>
        </p:txBody>
      </p:sp>
      <p:graphicFrame>
        <p:nvGraphicFramePr>
          <p:cNvPr id="5" name="Content Placeholder 4"/>
          <p:cNvGraphicFramePr>
            <a:graphicFrameLocks noGrp="1"/>
          </p:cNvGraphicFramePr>
          <p:nvPr>
            <p:ph idx="1"/>
          </p:nvPr>
        </p:nvGraphicFramePr>
        <p:xfrm>
          <a:off x="457200" y="1371600"/>
          <a:ext cx="8229600" cy="5105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a:xfrm>
            <a:off x="838200" y="1295400"/>
            <a:ext cx="7391400" cy="1676400"/>
          </a:xfrm>
        </p:spPr>
        <p:txBody>
          <a:bodyPr>
            <a:normAutofit/>
          </a:bodyPr>
          <a:lstStyle/>
          <a:p>
            <a:pPr marL="812800" indent="-812800"/>
            <a:r>
              <a:rPr lang="en-US" dirty="0" smtClean="0"/>
              <a:t>2. </a:t>
            </a:r>
            <a:r>
              <a:rPr lang="en-US" dirty="0"/>
              <a:t>	Financing Process</a:t>
            </a:r>
            <a:br>
              <a:rPr lang="en-US" dirty="0"/>
            </a:b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a:t>The Master Lease Process</a:t>
            </a:r>
          </a:p>
        </p:txBody>
      </p:sp>
      <p:sp>
        <p:nvSpPr>
          <p:cNvPr id="55299" name="Rectangle 3"/>
          <p:cNvSpPr>
            <a:spLocks noChangeArrowheads="1"/>
          </p:cNvSpPr>
          <p:nvPr/>
        </p:nvSpPr>
        <p:spPr bwMode="auto">
          <a:xfrm>
            <a:off x="1295400" y="2057400"/>
            <a:ext cx="1828800" cy="1066800"/>
          </a:xfrm>
          <a:prstGeom prst="rect">
            <a:avLst/>
          </a:prstGeom>
          <a:solidFill>
            <a:schemeClr val="accent1"/>
          </a:solidFill>
          <a:ln w="9525">
            <a:solidFill>
              <a:schemeClr val="tx1"/>
            </a:solidFill>
            <a:miter lim="800000"/>
            <a:headEnd/>
            <a:tailEnd/>
          </a:ln>
          <a:effectLst/>
        </p:spPr>
        <p:txBody>
          <a:bodyPr wrap="none" anchor="ctr"/>
          <a:lstStyle/>
          <a:p>
            <a:pPr algn="ctr"/>
            <a:r>
              <a:rPr lang="en-US" sz="1050" b="1">
                <a:solidFill>
                  <a:schemeClr val="tx1"/>
                </a:solidFill>
              </a:rPr>
              <a:t>Agency</a:t>
            </a:r>
          </a:p>
        </p:txBody>
      </p:sp>
      <p:sp>
        <p:nvSpPr>
          <p:cNvPr id="55300" name="Rectangle 4"/>
          <p:cNvSpPr>
            <a:spLocks noChangeArrowheads="1"/>
          </p:cNvSpPr>
          <p:nvPr/>
        </p:nvSpPr>
        <p:spPr bwMode="auto">
          <a:xfrm>
            <a:off x="5943600" y="2057400"/>
            <a:ext cx="1828800" cy="1143000"/>
          </a:xfrm>
          <a:prstGeom prst="rect">
            <a:avLst/>
          </a:prstGeom>
          <a:solidFill>
            <a:schemeClr val="accent1"/>
          </a:solidFill>
          <a:ln w="9525">
            <a:solidFill>
              <a:schemeClr val="tx1"/>
            </a:solidFill>
            <a:miter lim="800000"/>
            <a:headEnd/>
            <a:tailEnd/>
          </a:ln>
          <a:effectLst/>
        </p:spPr>
        <p:txBody>
          <a:bodyPr wrap="none" anchor="ctr"/>
          <a:lstStyle/>
          <a:p>
            <a:pPr algn="ctr"/>
            <a:r>
              <a:rPr lang="en-US" sz="1050" b="1">
                <a:solidFill>
                  <a:schemeClr val="tx1"/>
                </a:solidFill>
              </a:rPr>
              <a:t>Vendor</a:t>
            </a:r>
          </a:p>
        </p:txBody>
      </p:sp>
      <p:sp>
        <p:nvSpPr>
          <p:cNvPr id="55301" name="Oval 5"/>
          <p:cNvSpPr>
            <a:spLocks noChangeArrowheads="1"/>
          </p:cNvSpPr>
          <p:nvPr/>
        </p:nvSpPr>
        <p:spPr bwMode="auto">
          <a:xfrm>
            <a:off x="3581400" y="3733800"/>
            <a:ext cx="2133600" cy="1295400"/>
          </a:xfrm>
          <a:prstGeom prst="ellipse">
            <a:avLst/>
          </a:prstGeom>
          <a:solidFill>
            <a:schemeClr val="accent1"/>
          </a:solidFill>
          <a:ln w="9525">
            <a:solidFill>
              <a:schemeClr val="tx1"/>
            </a:solidFill>
            <a:round/>
            <a:headEnd/>
            <a:tailEnd/>
          </a:ln>
          <a:effectLst/>
        </p:spPr>
        <p:txBody>
          <a:bodyPr wrap="none" anchor="ctr"/>
          <a:lstStyle/>
          <a:p>
            <a:pPr algn="ctr"/>
            <a:r>
              <a:rPr lang="en-US" sz="1050" b="1">
                <a:solidFill>
                  <a:schemeClr val="tx1"/>
                </a:solidFill>
              </a:rPr>
              <a:t>TPFA</a:t>
            </a:r>
          </a:p>
        </p:txBody>
      </p:sp>
      <p:sp>
        <p:nvSpPr>
          <p:cNvPr id="55310" name="Text Box 14"/>
          <p:cNvSpPr txBox="1">
            <a:spLocks noChangeArrowheads="1"/>
          </p:cNvSpPr>
          <p:nvPr/>
        </p:nvSpPr>
        <p:spPr bwMode="auto">
          <a:xfrm>
            <a:off x="3260725" y="2243138"/>
            <a:ext cx="184731" cy="276999"/>
          </a:xfrm>
          <a:prstGeom prst="rect">
            <a:avLst/>
          </a:prstGeom>
          <a:noFill/>
          <a:ln w="9525">
            <a:noFill/>
            <a:miter lim="800000"/>
            <a:headEnd/>
            <a:tailEnd/>
          </a:ln>
          <a:effectLst/>
        </p:spPr>
        <p:txBody>
          <a:bodyPr wrap="none">
            <a:spAutoFit/>
          </a:bodyPr>
          <a:lstStyle/>
          <a:p>
            <a:endParaRPr lang="en-US" sz="1200"/>
          </a:p>
        </p:txBody>
      </p:sp>
      <p:sp>
        <p:nvSpPr>
          <p:cNvPr id="55313" name="Oval 17"/>
          <p:cNvSpPr>
            <a:spLocks noChangeArrowheads="1"/>
          </p:cNvSpPr>
          <p:nvPr/>
        </p:nvSpPr>
        <p:spPr bwMode="auto">
          <a:xfrm>
            <a:off x="6629400" y="4419600"/>
            <a:ext cx="1752600" cy="1066800"/>
          </a:xfrm>
          <a:prstGeom prst="ellipse">
            <a:avLst/>
          </a:prstGeom>
          <a:solidFill>
            <a:schemeClr val="accent1"/>
          </a:solidFill>
          <a:ln w="9525">
            <a:solidFill>
              <a:srgbClr val="33CC33"/>
            </a:solidFill>
            <a:round/>
            <a:headEnd/>
            <a:tailEnd/>
          </a:ln>
          <a:effectLst/>
        </p:spPr>
        <p:txBody>
          <a:bodyPr wrap="none" anchor="ctr"/>
          <a:lstStyle/>
          <a:p>
            <a:pPr algn="ctr"/>
            <a:r>
              <a:rPr lang="en-US" sz="1000">
                <a:solidFill>
                  <a:schemeClr val="tx1"/>
                </a:solidFill>
              </a:rPr>
              <a:t>CP Dealer/</a:t>
            </a:r>
          </a:p>
          <a:p>
            <a:pPr algn="ctr"/>
            <a:r>
              <a:rPr lang="en-US" sz="1000">
                <a:solidFill>
                  <a:schemeClr val="tx1"/>
                </a:solidFill>
              </a:rPr>
              <a:t>Paying agent</a:t>
            </a:r>
          </a:p>
          <a:p>
            <a:pPr algn="ctr"/>
            <a:r>
              <a:rPr lang="en-US" sz="1050" b="1">
                <a:solidFill>
                  <a:srgbClr val="33CC33"/>
                </a:solidFill>
              </a:rPr>
              <a:t>$</a:t>
            </a:r>
          </a:p>
        </p:txBody>
      </p:sp>
      <p:sp>
        <p:nvSpPr>
          <p:cNvPr id="55321" name="Line 25"/>
          <p:cNvSpPr>
            <a:spLocks noChangeShapeType="1"/>
          </p:cNvSpPr>
          <p:nvPr/>
        </p:nvSpPr>
        <p:spPr bwMode="auto">
          <a:xfrm>
            <a:off x="3124200" y="2438400"/>
            <a:ext cx="2819400" cy="0"/>
          </a:xfrm>
          <a:prstGeom prst="line">
            <a:avLst/>
          </a:prstGeom>
          <a:noFill/>
          <a:ln w="38100">
            <a:solidFill>
              <a:srgbClr val="79551B"/>
            </a:solidFill>
            <a:round/>
            <a:headEnd type="triangle" w="med" len="med"/>
            <a:tailEnd type="triangle" w="med" len="med"/>
          </a:ln>
          <a:effectLst/>
        </p:spPr>
        <p:txBody>
          <a:bodyPr/>
          <a:lstStyle/>
          <a:p>
            <a:endParaRPr lang="en-US" sz="1200"/>
          </a:p>
        </p:txBody>
      </p:sp>
      <p:sp>
        <p:nvSpPr>
          <p:cNvPr id="55323" name="Text Box 27"/>
          <p:cNvSpPr txBox="1">
            <a:spLocks noChangeArrowheads="1"/>
          </p:cNvSpPr>
          <p:nvPr/>
        </p:nvSpPr>
        <p:spPr bwMode="auto">
          <a:xfrm>
            <a:off x="3657600" y="2057400"/>
            <a:ext cx="1717137" cy="276999"/>
          </a:xfrm>
          <a:prstGeom prst="rect">
            <a:avLst/>
          </a:prstGeom>
          <a:noFill/>
          <a:ln w="9525">
            <a:noFill/>
            <a:miter lim="800000"/>
            <a:headEnd/>
            <a:tailEnd/>
          </a:ln>
          <a:effectLst/>
        </p:spPr>
        <p:txBody>
          <a:bodyPr wrap="none">
            <a:spAutoFit/>
          </a:bodyPr>
          <a:lstStyle/>
          <a:p>
            <a:pPr marL="342900" indent="-342900"/>
            <a:r>
              <a:rPr lang="en-US" sz="1200" dirty="0" smtClean="0"/>
              <a:t>Agency </a:t>
            </a:r>
            <a:r>
              <a:rPr lang="en-US" sz="1200" dirty="0"/>
              <a:t>Procures Project</a:t>
            </a:r>
          </a:p>
        </p:txBody>
      </p:sp>
      <p:sp>
        <p:nvSpPr>
          <p:cNvPr id="55324" name="Line 28"/>
          <p:cNvSpPr>
            <a:spLocks noChangeShapeType="1"/>
          </p:cNvSpPr>
          <p:nvPr/>
        </p:nvSpPr>
        <p:spPr bwMode="auto">
          <a:xfrm>
            <a:off x="5562600" y="4724400"/>
            <a:ext cx="1066800" cy="228600"/>
          </a:xfrm>
          <a:prstGeom prst="line">
            <a:avLst/>
          </a:prstGeom>
          <a:noFill/>
          <a:ln w="38100">
            <a:solidFill>
              <a:srgbClr val="33CC33"/>
            </a:solidFill>
            <a:prstDash val="dash"/>
            <a:round/>
            <a:headEnd/>
            <a:tailEnd type="triangle" w="med" len="med"/>
          </a:ln>
          <a:effectLst/>
        </p:spPr>
        <p:txBody>
          <a:bodyPr/>
          <a:lstStyle/>
          <a:p>
            <a:endParaRPr lang="en-US" sz="1200"/>
          </a:p>
        </p:txBody>
      </p:sp>
      <p:sp>
        <p:nvSpPr>
          <p:cNvPr id="55325" name="Line 29"/>
          <p:cNvSpPr>
            <a:spLocks noChangeShapeType="1"/>
          </p:cNvSpPr>
          <p:nvPr/>
        </p:nvSpPr>
        <p:spPr bwMode="auto">
          <a:xfrm flipH="1">
            <a:off x="5638800" y="3200400"/>
            <a:ext cx="990600" cy="990600"/>
          </a:xfrm>
          <a:prstGeom prst="line">
            <a:avLst/>
          </a:prstGeom>
          <a:noFill/>
          <a:ln w="38100">
            <a:solidFill>
              <a:srgbClr val="33CC33"/>
            </a:solidFill>
            <a:round/>
            <a:headEnd type="triangle" w="med" len="med"/>
            <a:tailEnd/>
          </a:ln>
          <a:effectLst/>
        </p:spPr>
        <p:txBody>
          <a:bodyPr/>
          <a:lstStyle/>
          <a:p>
            <a:endParaRPr lang="en-US" sz="1200"/>
          </a:p>
        </p:txBody>
      </p:sp>
      <p:sp>
        <p:nvSpPr>
          <p:cNvPr id="55329" name="Text Box 33"/>
          <p:cNvSpPr txBox="1">
            <a:spLocks noChangeArrowheads="1"/>
          </p:cNvSpPr>
          <p:nvPr/>
        </p:nvSpPr>
        <p:spPr bwMode="auto">
          <a:xfrm>
            <a:off x="3048000" y="3429000"/>
            <a:ext cx="545342" cy="276999"/>
          </a:xfrm>
          <a:prstGeom prst="rect">
            <a:avLst/>
          </a:prstGeom>
          <a:noFill/>
          <a:ln w="9525">
            <a:noFill/>
            <a:miter lim="800000"/>
            <a:headEnd/>
            <a:tailEnd/>
          </a:ln>
          <a:effectLst/>
        </p:spPr>
        <p:txBody>
          <a:bodyPr wrap="none">
            <a:spAutoFit/>
          </a:bodyPr>
          <a:lstStyle/>
          <a:p>
            <a:r>
              <a:rPr lang="en-US" sz="1200" dirty="0"/>
              <a:t>Lease</a:t>
            </a:r>
          </a:p>
        </p:txBody>
      </p:sp>
      <p:sp>
        <p:nvSpPr>
          <p:cNvPr id="55332" name="Line 36"/>
          <p:cNvSpPr>
            <a:spLocks noChangeShapeType="1"/>
          </p:cNvSpPr>
          <p:nvPr/>
        </p:nvSpPr>
        <p:spPr bwMode="auto">
          <a:xfrm>
            <a:off x="3124200" y="2895600"/>
            <a:ext cx="990600" cy="990600"/>
          </a:xfrm>
          <a:prstGeom prst="line">
            <a:avLst/>
          </a:prstGeom>
          <a:noFill/>
          <a:ln w="38100">
            <a:solidFill>
              <a:srgbClr val="79551B"/>
            </a:solidFill>
            <a:round/>
            <a:headEnd type="triangle" w="med" len="med"/>
            <a:tailEnd/>
          </a:ln>
          <a:effectLst/>
        </p:spPr>
        <p:txBody>
          <a:bodyPr/>
          <a:lstStyle/>
          <a:p>
            <a:endParaRPr lang="en-US" sz="1200"/>
          </a:p>
        </p:txBody>
      </p:sp>
      <p:sp>
        <p:nvSpPr>
          <p:cNvPr id="55333" name="Line 37"/>
          <p:cNvSpPr>
            <a:spLocks noChangeShapeType="1"/>
          </p:cNvSpPr>
          <p:nvPr/>
        </p:nvSpPr>
        <p:spPr bwMode="auto">
          <a:xfrm>
            <a:off x="2514600" y="3124200"/>
            <a:ext cx="1066800" cy="1066800"/>
          </a:xfrm>
          <a:prstGeom prst="line">
            <a:avLst/>
          </a:prstGeom>
          <a:noFill/>
          <a:ln w="38100">
            <a:solidFill>
              <a:srgbClr val="33CC33"/>
            </a:solidFill>
            <a:prstDash val="dash"/>
            <a:round/>
            <a:headEnd/>
            <a:tailEnd type="triangle" w="med" len="med"/>
          </a:ln>
          <a:effectLst/>
        </p:spPr>
        <p:txBody>
          <a:bodyPr/>
          <a:lstStyle/>
          <a:p>
            <a:endParaRPr lang="en-US" sz="1200"/>
          </a:p>
        </p:txBody>
      </p:sp>
      <p:sp>
        <p:nvSpPr>
          <p:cNvPr id="55334" name="Text Box 38"/>
          <p:cNvSpPr txBox="1">
            <a:spLocks noChangeArrowheads="1"/>
          </p:cNvSpPr>
          <p:nvPr/>
        </p:nvSpPr>
        <p:spPr bwMode="auto">
          <a:xfrm>
            <a:off x="1143000" y="3505200"/>
            <a:ext cx="1981200" cy="646331"/>
          </a:xfrm>
          <a:prstGeom prst="rect">
            <a:avLst/>
          </a:prstGeom>
          <a:noFill/>
          <a:ln w="9525">
            <a:noFill/>
            <a:miter lim="800000"/>
            <a:headEnd/>
            <a:tailEnd/>
          </a:ln>
          <a:effectLst/>
        </p:spPr>
        <p:txBody>
          <a:bodyPr wrap="square">
            <a:spAutoFit/>
          </a:bodyPr>
          <a:lstStyle/>
          <a:p>
            <a:r>
              <a:rPr lang="en-US" sz="1200" dirty="0" smtClean="0"/>
              <a:t>Agency </a:t>
            </a:r>
            <a:r>
              <a:rPr lang="en-US" sz="1200" dirty="0"/>
              <a:t>makes Lease </a:t>
            </a:r>
          </a:p>
          <a:p>
            <a:r>
              <a:rPr lang="en-US" sz="1200" dirty="0"/>
              <a:t>Payments to TPFA </a:t>
            </a:r>
          </a:p>
          <a:p>
            <a:r>
              <a:rPr lang="en-US" sz="1200" dirty="0"/>
              <a:t>(GR appropriation)</a:t>
            </a:r>
          </a:p>
        </p:txBody>
      </p:sp>
      <p:sp>
        <p:nvSpPr>
          <p:cNvPr id="55335" name="Text Box 39"/>
          <p:cNvSpPr txBox="1">
            <a:spLocks noChangeArrowheads="1"/>
          </p:cNvSpPr>
          <p:nvPr/>
        </p:nvSpPr>
        <p:spPr bwMode="auto">
          <a:xfrm>
            <a:off x="4800600" y="5029201"/>
            <a:ext cx="1905000" cy="276999"/>
          </a:xfrm>
          <a:prstGeom prst="rect">
            <a:avLst/>
          </a:prstGeom>
          <a:noFill/>
          <a:ln w="9525">
            <a:noFill/>
            <a:miter lim="800000"/>
            <a:headEnd/>
            <a:tailEnd/>
          </a:ln>
          <a:effectLst/>
        </p:spPr>
        <p:txBody>
          <a:bodyPr wrap="square">
            <a:spAutoFit/>
          </a:bodyPr>
          <a:lstStyle/>
          <a:p>
            <a:pPr algn="ctr"/>
            <a:r>
              <a:rPr lang="en-US" sz="1200" dirty="0" smtClean="0"/>
              <a:t>TPFA </a:t>
            </a:r>
            <a:r>
              <a:rPr lang="en-US" sz="1200" dirty="0"/>
              <a:t>pays Debt Service</a:t>
            </a:r>
          </a:p>
        </p:txBody>
      </p:sp>
      <p:sp>
        <p:nvSpPr>
          <p:cNvPr id="55336" name="Text Box 40"/>
          <p:cNvSpPr txBox="1">
            <a:spLocks noChangeArrowheads="1"/>
          </p:cNvSpPr>
          <p:nvPr/>
        </p:nvSpPr>
        <p:spPr bwMode="auto">
          <a:xfrm>
            <a:off x="5867400" y="4114800"/>
            <a:ext cx="2971800" cy="276999"/>
          </a:xfrm>
          <a:prstGeom prst="rect">
            <a:avLst/>
          </a:prstGeom>
          <a:noFill/>
          <a:ln w="9525">
            <a:noFill/>
            <a:miter lim="800000"/>
            <a:headEnd/>
            <a:tailEnd/>
          </a:ln>
          <a:effectLst/>
        </p:spPr>
        <p:txBody>
          <a:bodyPr wrap="square">
            <a:spAutoFit/>
          </a:bodyPr>
          <a:lstStyle/>
          <a:p>
            <a:r>
              <a:rPr lang="en-US" sz="1200" dirty="0"/>
              <a:t>TPFA issues </a:t>
            </a:r>
            <a:r>
              <a:rPr lang="en-US" sz="1200" dirty="0" smtClean="0"/>
              <a:t>Commercial </a:t>
            </a:r>
            <a:r>
              <a:rPr lang="en-US" sz="1200" dirty="0"/>
              <a:t>Paper</a:t>
            </a:r>
          </a:p>
        </p:txBody>
      </p:sp>
      <p:sp>
        <p:nvSpPr>
          <p:cNvPr id="55337" name="Line 41"/>
          <p:cNvSpPr>
            <a:spLocks noChangeShapeType="1"/>
          </p:cNvSpPr>
          <p:nvPr/>
        </p:nvSpPr>
        <p:spPr bwMode="auto">
          <a:xfrm>
            <a:off x="5715000" y="4495800"/>
            <a:ext cx="990600" cy="228600"/>
          </a:xfrm>
          <a:prstGeom prst="line">
            <a:avLst/>
          </a:prstGeom>
          <a:noFill/>
          <a:ln w="38100">
            <a:solidFill>
              <a:srgbClr val="33CC33"/>
            </a:solidFill>
            <a:round/>
            <a:headEnd type="triangle" w="med" len="med"/>
            <a:tailEnd/>
          </a:ln>
          <a:effectLst/>
        </p:spPr>
        <p:txBody>
          <a:bodyPr/>
          <a:lstStyle/>
          <a:p>
            <a:endParaRPr lang="en-US" sz="1200"/>
          </a:p>
        </p:txBody>
      </p:sp>
      <p:sp>
        <p:nvSpPr>
          <p:cNvPr id="55339" name="Line 43"/>
          <p:cNvSpPr>
            <a:spLocks noChangeShapeType="1"/>
          </p:cNvSpPr>
          <p:nvPr/>
        </p:nvSpPr>
        <p:spPr bwMode="auto">
          <a:xfrm flipH="1">
            <a:off x="5257800" y="2895600"/>
            <a:ext cx="685800" cy="990600"/>
          </a:xfrm>
          <a:prstGeom prst="line">
            <a:avLst/>
          </a:prstGeom>
          <a:noFill/>
          <a:ln w="38100">
            <a:solidFill>
              <a:srgbClr val="79551B"/>
            </a:solidFill>
            <a:round/>
            <a:headEnd/>
            <a:tailEnd type="arrow" w="med" len="med"/>
          </a:ln>
          <a:effectLst/>
        </p:spPr>
        <p:txBody>
          <a:bodyPr/>
          <a:lstStyle/>
          <a:p>
            <a:endParaRPr lang="en-US" sz="1200"/>
          </a:p>
        </p:txBody>
      </p:sp>
      <p:sp>
        <p:nvSpPr>
          <p:cNvPr id="55340" name="Text Box 44"/>
          <p:cNvSpPr txBox="1">
            <a:spLocks noChangeArrowheads="1"/>
          </p:cNvSpPr>
          <p:nvPr/>
        </p:nvSpPr>
        <p:spPr bwMode="auto">
          <a:xfrm>
            <a:off x="3505200" y="2590800"/>
            <a:ext cx="2057400" cy="646331"/>
          </a:xfrm>
          <a:prstGeom prst="rect">
            <a:avLst/>
          </a:prstGeom>
          <a:noFill/>
          <a:ln w="9525">
            <a:noFill/>
            <a:miter lim="800000"/>
            <a:headEnd/>
            <a:tailEnd/>
          </a:ln>
          <a:effectLst/>
        </p:spPr>
        <p:txBody>
          <a:bodyPr>
            <a:spAutoFit/>
          </a:bodyPr>
          <a:lstStyle/>
          <a:p>
            <a:pPr algn="ctr"/>
            <a:r>
              <a:rPr lang="en-US" sz="1200" dirty="0" smtClean="0"/>
              <a:t> TPFA </a:t>
            </a:r>
            <a:r>
              <a:rPr lang="en-US" sz="1200" dirty="0"/>
              <a:t>pays Vendor, takes title to Project and leases it to Agency</a:t>
            </a:r>
          </a:p>
        </p:txBody>
      </p:sp>
      <p:sp>
        <p:nvSpPr>
          <p:cNvPr id="55341" name="Text Box 45"/>
          <p:cNvSpPr txBox="1">
            <a:spLocks noChangeArrowheads="1"/>
          </p:cNvSpPr>
          <p:nvPr/>
        </p:nvSpPr>
        <p:spPr bwMode="auto">
          <a:xfrm>
            <a:off x="5486400" y="3429000"/>
            <a:ext cx="472630" cy="276999"/>
          </a:xfrm>
          <a:prstGeom prst="rect">
            <a:avLst/>
          </a:prstGeom>
          <a:noFill/>
          <a:ln w="9525">
            <a:noFill/>
            <a:miter lim="800000"/>
            <a:headEnd/>
            <a:tailEnd/>
          </a:ln>
          <a:effectLst/>
        </p:spPr>
        <p:txBody>
          <a:bodyPr wrap="none">
            <a:spAutoFit/>
          </a:bodyPr>
          <a:lstStyle/>
          <a:p>
            <a:r>
              <a:rPr lang="en-US" sz="1200" dirty="0"/>
              <a:t>Title</a:t>
            </a:r>
          </a:p>
        </p:txBody>
      </p:sp>
      <p:sp>
        <p:nvSpPr>
          <p:cNvPr id="22" name="Text Box 45"/>
          <p:cNvSpPr txBox="1">
            <a:spLocks noChangeArrowheads="1"/>
          </p:cNvSpPr>
          <p:nvPr/>
        </p:nvSpPr>
        <p:spPr bwMode="auto">
          <a:xfrm>
            <a:off x="6324600" y="3429000"/>
            <a:ext cx="724878" cy="276999"/>
          </a:xfrm>
          <a:prstGeom prst="rect">
            <a:avLst/>
          </a:prstGeom>
          <a:noFill/>
          <a:ln w="9525">
            <a:noFill/>
            <a:miter lim="800000"/>
            <a:headEnd/>
            <a:tailEnd/>
          </a:ln>
          <a:effectLst/>
        </p:spPr>
        <p:txBody>
          <a:bodyPr wrap="none">
            <a:spAutoFit/>
          </a:bodyPr>
          <a:lstStyle/>
          <a:p>
            <a:r>
              <a:rPr lang="en-US" sz="1200" dirty="0" smtClean="0"/>
              <a:t>Payment</a:t>
            </a:r>
            <a:endParaRPr 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3" name="Rectangle 3"/>
          <p:cNvSpPr>
            <a:spLocks noGrp="1" noChangeArrowheads="1"/>
          </p:cNvSpPr>
          <p:nvPr>
            <p:ph idx="1"/>
          </p:nvPr>
        </p:nvSpPr>
        <p:spPr>
          <a:xfrm>
            <a:off x="762000" y="1371600"/>
            <a:ext cx="7772400" cy="4572000"/>
          </a:xfrm>
        </p:spPr>
        <p:txBody>
          <a:bodyPr>
            <a:normAutofit lnSpcReduction="10000"/>
          </a:bodyPr>
          <a:lstStyle/>
          <a:p>
            <a:pPr marL="533400" indent="-533400" eaLnBrk="1" fontAlgn="auto" hangingPunct="1">
              <a:spcAft>
                <a:spcPts val="0"/>
              </a:spcAft>
              <a:buFontTx/>
              <a:buAutoNum type="arabicPeriod"/>
              <a:defRPr/>
            </a:pPr>
            <a:r>
              <a:rPr lang="en-US" sz="2400" dirty="0"/>
              <a:t>State agency created in 1983 by the Texas Legislature </a:t>
            </a:r>
          </a:p>
          <a:p>
            <a:pPr marL="533400" indent="-533400" eaLnBrk="1" fontAlgn="auto" hangingPunct="1">
              <a:spcAft>
                <a:spcPts val="0"/>
              </a:spcAft>
              <a:buFontTx/>
              <a:buAutoNum type="arabicPeriod"/>
              <a:defRPr/>
            </a:pPr>
            <a:r>
              <a:rPr lang="en-US" sz="2400" dirty="0"/>
              <a:t>Seven-member board of directors appointed by the Governor;  15 </a:t>
            </a:r>
            <a:r>
              <a:rPr lang="en-US" sz="2400" dirty="0" smtClean="0"/>
              <a:t>FTEs</a:t>
            </a:r>
            <a:r>
              <a:rPr lang="en-US" sz="2800" dirty="0">
                <a:cs typeface="Times New Roman" pitchFamily="18" charset="0"/>
              </a:rPr>
              <a:t> </a:t>
            </a:r>
            <a:endParaRPr lang="en-US" sz="2800" dirty="0"/>
          </a:p>
          <a:p>
            <a:pPr marL="533400" indent="-533400" eaLnBrk="1" fontAlgn="auto" hangingPunct="1">
              <a:spcAft>
                <a:spcPts val="0"/>
              </a:spcAft>
              <a:buFontTx/>
              <a:buAutoNum type="arabicPeriod"/>
              <a:defRPr/>
            </a:pPr>
            <a:r>
              <a:rPr lang="en-US" sz="2400" dirty="0" smtClean="0"/>
              <a:t>Provides </a:t>
            </a:r>
            <a:r>
              <a:rPr lang="en-US" sz="2400" dirty="0"/>
              <a:t>capital financing to other state agencies, as directed by the </a:t>
            </a:r>
            <a:r>
              <a:rPr lang="en-US" sz="2400" dirty="0" smtClean="0"/>
              <a:t>Legislature</a:t>
            </a:r>
          </a:p>
          <a:p>
            <a:pPr marL="533400" indent="-533400" eaLnBrk="1" fontAlgn="auto" hangingPunct="1">
              <a:spcAft>
                <a:spcPts val="0"/>
              </a:spcAft>
              <a:buFontTx/>
              <a:buAutoNum type="arabicPeriod"/>
              <a:defRPr/>
            </a:pPr>
            <a:r>
              <a:rPr lang="en-US" sz="2400" dirty="0" smtClean="0"/>
              <a:t>Capital </a:t>
            </a:r>
            <a:r>
              <a:rPr lang="en-US" sz="2400" dirty="0"/>
              <a:t>financing used to:</a:t>
            </a:r>
          </a:p>
          <a:p>
            <a:pPr marL="914400" lvl="1" indent="-457200" eaLnBrk="1" fontAlgn="auto" hangingPunct="1">
              <a:spcBef>
                <a:spcPts val="324"/>
              </a:spcBef>
              <a:spcAft>
                <a:spcPts val="0"/>
              </a:spcAft>
              <a:buFont typeface="Verdana"/>
              <a:buChar char="◦"/>
              <a:defRPr/>
            </a:pPr>
            <a:r>
              <a:rPr lang="en-US" sz="2000" dirty="0">
                <a:cs typeface="Times New Roman" pitchFamily="18" charset="0"/>
              </a:rPr>
              <a:t>construct, acquire, or renovate facilities and equipment;</a:t>
            </a:r>
          </a:p>
          <a:p>
            <a:pPr marL="914400" lvl="1" indent="-457200" eaLnBrk="1" fontAlgn="auto" hangingPunct="1">
              <a:spcBef>
                <a:spcPts val="324"/>
              </a:spcBef>
              <a:spcAft>
                <a:spcPts val="0"/>
              </a:spcAft>
              <a:buFont typeface="Verdana"/>
              <a:buChar char="◦"/>
              <a:defRPr/>
            </a:pPr>
            <a:r>
              <a:rPr lang="en-US" sz="2000" dirty="0">
                <a:cs typeface="Times New Roman" pitchFamily="18" charset="0"/>
              </a:rPr>
              <a:t>make loans or grants; </a:t>
            </a:r>
          </a:p>
          <a:p>
            <a:pPr marL="914400" lvl="1" indent="-457200" eaLnBrk="1" fontAlgn="auto" hangingPunct="1">
              <a:spcBef>
                <a:spcPts val="324"/>
              </a:spcBef>
              <a:spcAft>
                <a:spcPts val="0"/>
              </a:spcAft>
              <a:buFont typeface="Verdana"/>
              <a:buChar char="◦"/>
              <a:defRPr/>
            </a:pPr>
            <a:r>
              <a:rPr lang="en-US" sz="2000" dirty="0">
                <a:cs typeface="Times New Roman" pitchFamily="18" charset="0"/>
              </a:rPr>
              <a:t>provide capital funding for programs such as unemployment compensation, workers compensation, and other insurance programs.</a:t>
            </a:r>
          </a:p>
        </p:txBody>
      </p:sp>
      <p:sp>
        <p:nvSpPr>
          <p:cNvPr id="209922" name="Rectangle 2"/>
          <p:cNvSpPr>
            <a:spLocks noGrp="1" noChangeArrowheads="1"/>
          </p:cNvSpPr>
          <p:nvPr>
            <p:ph type="title"/>
          </p:nvPr>
        </p:nvSpPr>
        <p:spPr/>
        <p:txBody>
          <a:bodyPr/>
          <a:lstStyle/>
          <a:p>
            <a:pPr eaLnBrk="1" fontAlgn="auto" hangingPunct="1">
              <a:spcAft>
                <a:spcPts val="0"/>
              </a:spcAft>
              <a:defRPr/>
            </a:pPr>
            <a:r>
              <a:rPr lang="en-US"/>
              <a:t>Texas Public Finance Authority</a:t>
            </a:r>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BD689E4-1838-400F-A05A-1900B9F525F7}" type="slidenum">
              <a:rPr lang="en-US" smtClean="0"/>
              <a:pPr/>
              <a:t>4</a:t>
            </a:fld>
            <a:endParaRPr 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09800" y="762000"/>
            <a:ext cx="6016625" cy="914400"/>
          </a:xfrm>
        </p:spPr>
        <p:txBody>
          <a:bodyPr>
            <a:normAutofit/>
          </a:bodyPr>
          <a:lstStyle/>
          <a:p>
            <a:r>
              <a:rPr lang="en-US" sz="2400" dirty="0" smtClean="0"/>
              <a:t>Master Lease Commercial Paper</a:t>
            </a:r>
            <a:endParaRPr lang="en-US" sz="2400" dirty="0"/>
          </a:p>
        </p:txBody>
      </p:sp>
      <p:pic>
        <p:nvPicPr>
          <p:cNvPr id="33799" name="Picture 7"/>
          <p:cNvPicPr>
            <a:picLocks noGrp="1" noChangeAspect="1" noChangeArrowheads="1"/>
          </p:cNvPicPr>
          <p:nvPr>
            <p:ph type="dgm" idx="1"/>
          </p:nvPr>
        </p:nvPicPr>
        <p:blipFill>
          <a:blip r:embed="rId3" cstate="print"/>
          <a:srcRect/>
          <a:stretch>
            <a:fillRect/>
          </a:stretch>
        </p:blipFill>
        <p:spPr bwMode="auto">
          <a:xfrm>
            <a:off x="323043" y="1447800"/>
            <a:ext cx="8371268"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14400" y="762000"/>
            <a:ext cx="7312025" cy="914400"/>
          </a:xfrm>
        </p:spPr>
        <p:txBody>
          <a:bodyPr>
            <a:normAutofit/>
          </a:bodyPr>
          <a:lstStyle/>
          <a:p>
            <a:r>
              <a:rPr lang="en-US" dirty="0"/>
              <a:t>Master Lease Payments</a:t>
            </a:r>
            <a:r>
              <a:rPr lang="en-US" sz="2400" dirty="0"/>
              <a:t> </a:t>
            </a:r>
          </a:p>
        </p:txBody>
      </p:sp>
      <p:sp>
        <p:nvSpPr>
          <p:cNvPr id="13315" name="Rectangle 3"/>
          <p:cNvSpPr>
            <a:spLocks noGrp="1" noChangeArrowheads="1"/>
          </p:cNvSpPr>
          <p:nvPr>
            <p:ph type="body" idx="1"/>
          </p:nvPr>
        </p:nvSpPr>
        <p:spPr>
          <a:xfrm>
            <a:off x="990600" y="1828800"/>
            <a:ext cx="7235825" cy="2895600"/>
          </a:xfrm>
        </p:spPr>
        <p:txBody>
          <a:bodyPr/>
          <a:lstStyle/>
          <a:p>
            <a:pPr>
              <a:lnSpc>
                <a:spcPct val="80000"/>
              </a:lnSpc>
              <a:spcBef>
                <a:spcPct val="50000"/>
              </a:spcBef>
            </a:pPr>
            <a:r>
              <a:rPr lang="en-US" sz="2400" b="1" dirty="0"/>
              <a:t>TPFA collects lease payments at </a:t>
            </a:r>
            <a:r>
              <a:rPr lang="en-US" sz="2400" b="1" dirty="0" smtClean="0"/>
              <a:t>6.0% </a:t>
            </a:r>
            <a:r>
              <a:rPr lang="en-US" sz="2400" b="1" dirty="0"/>
              <a:t>* </a:t>
            </a:r>
            <a:endParaRPr lang="en-US" sz="2400" b="1" dirty="0" smtClean="0"/>
          </a:p>
          <a:p>
            <a:pPr lvl="1">
              <a:lnSpc>
                <a:spcPct val="80000"/>
              </a:lnSpc>
              <a:spcBef>
                <a:spcPct val="50000"/>
              </a:spcBef>
            </a:pPr>
            <a:r>
              <a:rPr lang="en-US" sz="1800" b="1" dirty="0" smtClean="0"/>
              <a:t>5.0</a:t>
            </a:r>
            <a:r>
              <a:rPr lang="en-US" sz="1800" b="1" dirty="0"/>
              <a:t>% interest rate (rate as of </a:t>
            </a:r>
            <a:r>
              <a:rPr lang="en-US" sz="1800" b="1" dirty="0" smtClean="0"/>
              <a:t>March 2010)</a:t>
            </a:r>
            <a:endParaRPr lang="en-US" sz="1800" b="1" dirty="0"/>
          </a:p>
          <a:p>
            <a:pPr lvl="1">
              <a:lnSpc>
                <a:spcPct val="80000"/>
              </a:lnSpc>
              <a:spcBef>
                <a:spcPct val="50000"/>
              </a:spcBef>
            </a:pPr>
            <a:r>
              <a:rPr lang="en-US" sz="1800" b="1" dirty="0" smtClean="0"/>
              <a:t>1.0% </a:t>
            </a:r>
            <a:r>
              <a:rPr lang="en-US" sz="1800" b="1" dirty="0"/>
              <a:t>administrative fee</a:t>
            </a:r>
          </a:p>
          <a:p>
            <a:pPr>
              <a:lnSpc>
                <a:spcPct val="80000"/>
              </a:lnSpc>
              <a:spcBef>
                <a:spcPct val="50000"/>
              </a:spcBef>
            </a:pPr>
            <a:r>
              <a:rPr lang="en-US" sz="2400" b="1" dirty="0"/>
              <a:t>Lease payments are collected annually, on August 1</a:t>
            </a:r>
            <a:r>
              <a:rPr lang="en-US" sz="2400" b="1" baseline="30000" dirty="0"/>
              <a:t>st</a:t>
            </a:r>
            <a:r>
              <a:rPr lang="en-US" sz="2400" b="1" dirty="0"/>
              <a:t>.</a:t>
            </a:r>
          </a:p>
          <a:p>
            <a:pPr>
              <a:lnSpc>
                <a:spcPct val="80000"/>
              </a:lnSpc>
              <a:spcBef>
                <a:spcPct val="50000"/>
              </a:spcBef>
            </a:pPr>
            <a:r>
              <a:rPr lang="en-US" sz="2400" b="1" dirty="0"/>
              <a:t>Leases can be prepaid at any time without penalty</a:t>
            </a:r>
          </a:p>
        </p:txBody>
      </p:sp>
      <p:sp>
        <p:nvSpPr>
          <p:cNvPr id="13317" name="Text Box 5"/>
          <p:cNvSpPr txBox="1">
            <a:spLocks noChangeArrowheads="1"/>
          </p:cNvSpPr>
          <p:nvPr/>
        </p:nvSpPr>
        <p:spPr bwMode="auto">
          <a:xfrm>
            <a:off x="762000" y="5562600"/>
            <a:ext cx="7620000" cy="274638"/>
          </a:xfrm>
          <a:prstGeom prst="rect">
            <a:avLst/>
          </a:prstGeom>
          <a:noFill/>
          <a:ln w="9525">
            <a:noFill/>
            <a:miter lim="800000"/>
            <a:headEnd/>
            <a:tailEnd/>
          </a:ln>
          <a:effectLst/>
        </p:spPr>
        <p:txBody>
          <a:bodyPr>
            <a:spAutoFit/>
          </a:bodyPr>
          <a:lstStyle/>
          <a:p>
            <a:pPr>
              <a:spcBef>
                <a:spcPct val="50000"/>
              </a:spcBef>
            </a:pPr>
            <a:endParaRPr lang="en-US"/>
          </a:p>
        </p:txBody>
      </p:sp>
      <p:sp>
        <p:nvSpPr>
          <p:cNvPr id="13318" name="Text Box 6"/>
          <p:cNvSpPr txBox="1">
            <a:spLocks noChangeArrowheads="1"/>
          </p:cNvSpPr>
          <p:nvPr/>
        </p:nvSpPr>
        <p:spPr bwMode="auto">
          <a:xfrm>
            <a:off x="762000" y="4876800"/>
            <a:ext cx="7620000" cy="1069975"/>
          </a:xfrm>
          <a:prstGeom prst="rect">
            <a:avLst/>
          </a:prstGeom>
          <a:noFill/>
          <a:ln w="9525">
            <a:noFill/>
            <a:miter lim="800000"/>
            <a:headEnd/>
            <a:tailEnd/>
          </a:ln>
          <a:effectLst/>
        </p:spPr>
        <p:txBody>
          <a:bodyPr>
            <a:spAutoFit/>
          </a:bodyPr>
          <a:lstStyle/>
          <a:p>
            <a:pPr>
              <a:spcBef>
                <a:spcPct val="50000"/>
              </a:spcBef>
            </a:pPr>
            <a:r>
              <a:rPr lang="en-US" sz="1600" dirty="0"/>
              <a:t>* </a:t>
            </a:r>
            <a:r>
              <a:rPr lang="en-US" sz="1600" dirty="0">
                <a:solidFill>
                  <a:srgbClr val="922608"/>
                </a:solidFill>
              </a:rPr>
              <a:t>TPFA may adjust the lease payments under a lease supplement as a result of a change in </a:t>
            </a:r>
            <a:r>
              <a:rPr lang="en-US" sz="1600" dirty="0" smtClean="0">
                <a:solidFill>
                  <a:srgbClr val="922608"/>
                </a:solidFill>
              </a:rPr>
              <a:t>market interest </a:t>
            </a:r>
            <a:r>
              <a:rPr lang="en-US" sz="1600" dirty="0">
                <a:solidFill>
                  <a:srgbClr val="922608"/>
                </a:solidFill>
              </a:rPr>
              <a:t>rates, a refinancing, or a change in administrative costs. When </a:t>
            </a:r>
            <a:r>
              <a:rPr lang="en-US" sz="1600" dirty="0" smtClean="0">
                <a:solidFill>
                  <a:srgbClr val="922608"/>
                </a:solidFill>
              </a:rPr>
              <a:t>lease </a:t>
            </a:r>
            <a:r>
              <a:rPr lang="en-US" sz="1600" dirty="0">
                <a:solidFill>
                  <a:srgbClr val="922608"/>
                </a:solidFill>
              </a:rPr>
              <a:t>payments </a:t>
            </a:r>
            <a:r>
              <a:rPr lang="en-US" sz="1600" dirty="0" smtClean="0">
                <a:solidFill>
                  <a:srgbClr val="922608"/>
                </a:solidFill>
              </a:rPr>
              <a:t>are </a:t>
            </a:r>
            <a:r>
              <a:rPr lang="en-US" sz="1600" dirty="0">
                <a:solidFill>
                  <a:srgbClr val="922608"/>
                </a:solidFill>
              </a:rPr>
              <a:t>adjusted, TPFA will provide an amended amortization schedule reflecting the adjusted lease payments to each client agency</a:t>
            </a:r>
            <a:r>
              <a:rPr lang="en-US" sz="1600" dirty="0"/>
              <a:t>.</a:t>
            </a:r>
            <a:r>
              <a:rPr lang="en-US" sz="1000" dirty="0"/>
              <a:t> </a:t>
            </a:r>
            <a:endParaRPr lang="en-US" dirty="0"/>
          </a:p>
        </p:txBody>
      </p:sp>
    </p:spTree>
  </p:cSld>
  <p:clrMapOvr>
    <a:masterClrMapping/>
  </p:clrMapOvr>
  <p:transition spd="med">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0" y="762000"/>
            <a:ext cx="7464425" cy="914400"/>
          </a:xfrm>
        </p:spPr>
        <p:txBody>
          <a:bodyPr/>
          <a:lstStyle/>
          <a:p>
            <a:r>
              <a:rPr lang="en-US" dirty="0"/>
              <a:t>MLPP Rebate</a:t>
            </a:r>
            <a:r>
              <a:rPr lang="en-US" sz="2400" dirty="0"/>
              <a:t> </a:t>
            </a:r>
          </a:p>
        </p:txBody>
      </p:sp>
      <p:sp>
        <p:nvSpPr>
          <p:cNvPr id="34819" name="Rectangle 3"/>
          <p:cNvSpPr>
            <a:spLocks noGrp="1" noChangeArrowheads="1"/>
          </p:cNvSpPr>
          <p:nvPr>
            <p:ph type="body" idx="1"/>
          </p:nvPr>
        </p:nvSpPr>
        <p:spPr>
          <a:xfrm>
            <a:off x="762000" y="1981200"/>
            <a:ext cx="7466013" cy="3733800"/>
          </a:xfrm>
        </p:spPr>
        <p:txBody>
          <a:bodyPr/>
          <a:lstStyle/>
          <a:p>
            <a:pPr>
              <a:lnSpc>
                <a:spcPct val="90000"/>
              </a:lnSpc>
            </a:pPr>
            <a:r>
              <a:rPr lang="en-US" sz="2000" b="1" dirty="0"/>
              <a:t>A “rebate” is credited to each lease payment. </a:t>
            </a:r>
          </a:p>
          <a:p>
            <a:pPr>
              <a:lnSpc>
                <a:spcPct val="90000"/>
              </a:lnSpc>
            </a:pPr>
            <a:endParaRPr lang="en-US" sz="2000" b="1" dirty="0"/>
          </a:p>
          <a:p>
            <a:pPr>
              <a:lnSpc>
                <a:spcPct val="90000"/>
              </a:lnSpc>
            </a:pPr>
            <a:r>
              <a:rPr lang="en-US" sz="2000" b="1" dirty="0"/>
              <a:t>The rebate amount is the difference between the interest rate charged and the actual rate paid by TPFA on the CP, plus any interest earnings on project and </a:t>
            </a:r>
            <a:r>
              <a:rPr lang="en-US" sz="2000" b="1" dirty="0" smtClean="0"/>
              <a:t>administrative </a:t>
            </a:r>
            <a:r>
              <a:rPr lang="en-US" sz="2000" b="1" dirty="0"/>
              <a:t>funds, during a specific year.</a:t>
            </a:r>
          </a:p>
          <a:p>
            <a:pPr>
              <a:lnSpc>
                <a:spcPct val="90000"/>
              </a:lnSpc>
            </a:pPr>
            <a:endParaRPr lang="en-US" sz="2000" b="1" dirty="0"/>
          </a:p>
          <a:p>
            <a:pPr>
              <a:lnSpc>
                <a:spcPct val="90000"/>
              </a:lnSpc>
            </a:pPr>
            <a:r>
              <a:rPr lang="en-US" sz="2000" b="1" dirty="0"/>
              <a:t>Effective interest rate, i.e. </a:t>
            </a:r>
            <a:r>
              <a:rPr lang="en-US" sz="2000" b="1" dirty="0" smtClean="0"/>
              <a:t>the interest rate less the rebate </a:t>
            </a:r>
            <a:r>
              <a:rPr lang="en-US" sz="2000" b="1" dirty="0"/>
              <a:t>amount, is usually lower than the 5% </a:t>
            </a:r>
            <a:r>
              <a:rPr lang="en-US" sz="2000" b="1" dirty="0" smtClean="0"/>
              <a:t>rate.</a:t>
            </a:r>
            <a:endParaRPr lang="en-US" sz="2000" b="1" dirty="0"/>
          </a:p>
        </p:txBody>
      </p:sp>
    </p:spTree>
  </p:cSld>
  <p:clrMapOvr>
    <a:masterClrMapping/>
  </p:clrMapOvr>
  <p:transition spd="med">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838200" y="762000"/>
            <a:ext cx="7388225" cy="914400"/>
          </a:xfrm>
        </p:spPr>
        <p:txBody>
          <a:bodyPr>
            <a:normAutofit fontScale="90000"/>
          </a:bodyPr>
          <a:lstStyle/>
          <a:p>
            <a:r>
              <a:rPr lang="en-US" dirty="0"/>
              <a:t>Rebate Example: FY 2006</a:t>
            </a:r>
            <a:br>
              <a:rPr lang="en-US" dirty="0"/>
            </a:br>
            <a:r>
              <a:rPr lang="en-US" sz="2000" dirty="0"/>
              <a:t>(Applied to 08/01/07 lease payment)</a:t>
            </a:r>
            <a:endParaRPr lang="en-US" sz="1600" dirty="0"/>
          </a:p>
        </p:txBody>
      </p:sp>
      <p:sp>
        <p:nvSpPr>
          <p:cNvPr id="56323" name="Rectangle 3"/>
          <p:cNvSpPr>
            <a:spLocks noGrp="1" noChangeArrowheads="1"/>
          </p:cNvSpPr>
          <p:nvPr>
            <p:ph type="body" idx="1"/>
          </p:nvPr>
        </p:nvSpPr>
        <p:spPr>
          <a:xfrm>
            <a:off x="762000" y="1828800"/>
            <a:ext cx="7543800" cy="4343400"/>
          </a:xfrm>
        </p:spPr>
        <p:txBody>
          <a:bodyPr/>
          <a:lstStyle/>
          <a:p>
            <a:r>
              <a:rPr lang="en-US" sz="2000" b="1" dirty="0"/>
              <a:t>Total Interest Collected (@5.0%): </a:t>
            </a:r>
          </a:p>
          <a:p>
            <a:pPr>
              <a:buFontTx/>
              <a:buNone/>
            </a:pPr>
            <a:r>
              <a:rPr lang="en-US" sz="2000" b="1" dirty="0"/>
              <a:t>	$4,039,000</a:t>
            </a:r>
          </a:p>
          <a:p>
            <a:r>
              <a:rPr lang="en-US" sz="2000" b="1" dirty="0"/>
              <a:t>Total Interest Paid (3.1% </a:t>
            </a:r>
            <a:r>
              <a:rPr lang="en-US" sz="2000" b="1" dirty="0" err="1"/>
              <a:t>Wtd</a:t>
            </a:r>
            <a:r>
              <a:rPr lang="en-US" sz="2000" b="1" dirty="0"/>
              <a:t>. Avg.):</a:t>
            </a:r>
          </a:p>
          <a:p>
            <a:pPr>
              <a:buFontTx/>
              <a:buNone/>
            </a:pPr>
            <a:r>
              <a:rPr lang="en-US" sz="2000" b="1" dirty="0"/>
              <a:t>	$3,237,000</a:t>
            </a:r>
          </a:p>
          <a:p>
            <a:r>
              <a:rPr lang="en-US" sz="2000" b="1" dirty="0"/>
              <a:t>Interest Earnings on Project Fund:</a:t>
            </a:r>
          </a:p>
          <a:p>
            <a:pPr>
              <a:buFontTx/>
              <a:buNone/>
            </a:pPr>
            <a:r>
              <a:rPr lang="en-US" sz="2000" b="1" dirty="0"/>
              <a:t>	$276,000</a:t>
            </a:r>
          </a:p>
          <a:p>
            <a:r>
              <a:rPr lang="en-US" sz="2000" b="1" dirty="0"/>
              <a:t>Total Amount available to Rebate:</a:t>
            </a:r>
          </a:p>
          <a:p>
            <a:pPr>
              <a:buFontTx/>
              <a:buNone/>
            </a:pPr>
            <a:r>
              <a:rPr lang="en-US" sz="2000" b="1" dirty="0"/>
              <a:t>	($4,039,000 - $3,237,000 + $276,000 = $1,078,000)</a:t>
            </a:r>
          </a:p>
          <a:p>
            <a:r>
              <a:rPr lang="en-US" sz="2000" b="1" dirty="0"/>
              <a:t>Rebate distributed on a pro-rata basis to leases outstanding on next lease payment date (August 1); applied as credit to lease payment.</a:t>
            </a:r>
          </a:p>
        </p:txBody>
      </p:sp>
    </p:spTree>
  </p:cSld>
  <p:clrMapOvr>
    <a:masterClrMapping/>
  </p:clrMapOvr>
  <p:transition spd="med">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057400"/>
            <a:ext cx="7543800" cy="838200"/>
          </a:xfrm>
        </p:spPr>
        <p:txBody>
          <a:bodyPr>
            <a:normAutofit fontScale="90000"/>
          </a:bodyPr>
          <a:lstStyle/>
          <a:p>
            <a:pPr marL="812800" indent="-812800"/>
            <a:r>
              <a:rPr lang="en-US" dirty="0" smtClean="0"/>
              <a:t>3.</a:t>
            </a:r>
            <a:r>
              <a:rPr lang="en-US" dirty="0"/>
              <a:t>	Using MLPP for Energy  Performance Contracts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5"/>
          <p:cNvSpPr>
            <a:spLocks noGrp="1" noChangeArrowheads="1"/>
          </p:cNvSpPr>
          <p:nvPr>
            <p:ph type="title"/>
          </p:nvPr>
        </p:nvSpPr>
        <p:spPr>
          <a:xfrm>
            <a:off x="609600" y="274638"/>
            <a:ext cx="8077200" cy="1143000"/>
          </a:xfrm>
        </p:spPr>
        <p:txBody>
          <a:bodyPr/>
          <a:lstStyle/>
          <a:p>
            <a:r>
              <a:rPr lang="en-US" dirty="0"/>
              <a:t>Legal Authority</a:t>
            </a:r>
          </a:p>
        </p:txBody>
      </p:sp>
      <p:sp>
        <p:nvSpPr>
          <p:cNvPr id="54278" name="Rectangle 6"/>
          <p:cNvSpPr>
            <a:spLocks noGrp="1" noChangeArrowheads="1"/>
          </p:cNvSpPr>
          <p:nvPr>
            <p:ph type="body" idx="1"/>
          </p:nvPr>
        </p:nvSpPr>
        <p:spPr>
          <a:xfrm>
            <a:off x="838200" y="1600200"/>
            <a:ext cx="7388225" cy="4267200"/>
          </a:xfrm>
        </p:spPr>
        <p:txBody>
          <a:bodyPr/>
          <a:lstStyle/>
          <a:p>
            <a:pPr>
              <a:lnSpc>
                <a:spcPct val="80000"/>
              </a:lnSpc>
              <a:spcBef>
                <a:spcPct val="50000"/>
              </a:spcBef>
            </a:pPr>
            <a:r>
              <a:rPr lang="en-US" sz="2000" dirty="0"/>
              <a:t>Energy Performance Contracts are authorized in:</a:t>
            </a:r>
          </a:p>
          <a:p>
            <a:pPr>
              <a:lnSpc>
                <a:spcPct val="80000"/>
              </a:lnSpc>
              <a:spcBef>
                <a:spcPct val="50000"/>
              </a:spcBef>
              <a:buFontTx/>
              <a:buNone/>
            </a:pPr>
            <a:r>
              <a:rPr lang="en-US" sz="2000" dirty="0"/>
              <a:t>	- Texas </a:t>
            </a:r>
            <a:r>
              <a:rPr lang="en-US" sz="2000" dirty="0" err="1"/>
              <a:t>Gov’t</a:t>
            </a:r>
            <a:r>
              <a:rPr lang="en-US" sz="2000" dirty="0"/>
              <a:t> Code Ch. 2166.406 </a:t>
            </a:r>
            <a:r>
              <a:rPr lang="en-US" sz="2000" dirty="0" smtClean="0"/>
              <a:t>(state </a:t>
            </a:r>
            <a:r>
              <a:rPr lang="en-US" sz="2000" dirty="0"/>
              <a:t>a</a:t>
            </a:r>
            <a:r>
              <a:rPr lang="en-US" sz="2000" dirty="0" smtClean="0"/>
              <a:t>gencies</a:t>
            </a:r>
            <a:r>
              <a:rPr lang="en-US" sz="2000" dirty="0"/>
              <a:t>)</a:t>
            </a:r>
          </a:p>
          <a:p>
            <a:pPr>
              <a:lnSpc>
                <a:spcPct val="80000"/>
              </a:lnSpc>
              <a:spcBef>
                <a:spcPct val="50000"/>
              </a:spcBef>
              <a:buFontTx/>
              <a:buNone/>
            </a:pPr>
            <a:r>
              <a:rPr lang="en-US" sz="2000" dirty="0"/>
              <a:t>	- Texas Education Code Sec. 51.927 </a:t>
            </a:r>
            <a:r>
              <a:rPr lang="en-US" sz="2000" dirty="0" smtClean="0"/>
              <a:t>(institutions </a:t>
            </a:r>
            <a:r>
              <a:rPr lang="en-US" sz="2000" dirty="0"/>
              <a:t>of </a:t>
            </a:r>
            <a:r>
              <a:rPr lang="en-US" sz="2000" dirty="0" smtClean="0"/>
              <a:t>     higher </a:t>
            </a:r>
            <a:r>
              <a:rPr lang="en-US" sz="2000" dirty="0"/>
              <a:t>e</a:t>
            </a:r>
            <a:r>
              <a:rPr lang="en-US" sz="2000" dirty="0" smtClean="0"/>
              <a:t>ducation</a:t>
            </a:r>
            <a:r>
              <a:rPr lang="en-US" sz="2000" dirty="0"/>
              <a:t>)</a:t>
            </a:r>
          </a:p>
          <a:p>
            <a:pPr>
              <a:lnSpc>
                <a:spcPct val="80000"/>
              </a:lnSpc>
              <a:spcBef>
                <a:spcPct val="50000"/>
              </a:spcBef>
            </a:pPr>
            <a:r>
              <a:rPr lang="en-US" sz="2000" dirty="0"/>
              <a:t>Specifically authorize lease purchase financing, including TPFA </a:t>
            </a:r>
            <a:r>
              <a:rPr lang="en-US" sz="2000" dirty="0" smtClean="0"/>
              <a:t>MLPP</a:t>
            </a:r>
            <a:endParaRPr lang="en-US"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33400" y="274638"/>
            <a:ext cx="8153400" cy="1143000"/>
          </a:xfrm>
        </p:spPr>
        <p:txBody>
          <a:bodyPr/>
          <a:lstStyle/>
          <a:p>
            <a:r>
              <a:rPr lang="en-US" dirty="0"/>
              <a:t>Related Authority</a:t>
            </a:r>
          </a:p>
        </p:txBody>
      </p:sp>
      <p:sp>
        <p:nvSpPr>
          <p:cNvPr id="66563" name="Rectangle 3"/>
          <p:cNvSpPr>
            <a:spLocks noGrp="1" noChangeArrowheads="1"/>
          </p:cNvSpPr>
          <p:nvPr>
            <p:ph type="body" idx="1"/>
          </p:nvPr>
        </p:nvSpPr>
        <p:spPr>
          <a:xfrm>
            <a:off x="609600" y="1524000"/>
            <a:ext cx="7543800" cy="4495800"/>
          </a:xfrm>
        </p:spPr>
        <p:txBody>
          <a:bodyPr/>
          <a:lstStyle/>
          <a:p>
            <a:pPr>
              <a:lnSpc>
                <a:spcPct val="80000"/>
              </a:lnSpc>
              <a:spcBef>
                <a:spcPct val="50000"/>
              </a:spcBef>
            </a:pPr>
            <a:r>
              <a:rPr lang="en-US" sz="2400" dirty="0" err="1"/>
              <a:t>Gov’t</a:t>
            </a:r>
            <a:r>
              <a:rPr lang="en-US" sz="2400" dirty="0"/>
              <a:t> Code 2113.301 – State Agency capital projects may be financed with utility savings. </a:t>
            </a:r>
          </a:p>
          <a:p>
            <a:pPr>
              <a:lnSpc>
                <a:spcPct val="80000"/>
              </a:lnSpc>
              <a:spcBef>
                <a:spcPct val="50000"/>
              </a:spcBef>
            </a:pPr>
            <a:r>
              <a:rPr lang="en-US" sz="2400" dirty="0"/>
              <a:t>FY </a:t>
            </a:r>
            <a:r>
              <a:rPr lang="en-US" sz="2400" dirty="0" smtClean="0"/>
              <a:t>2010-2011 </a:t>
            </a:r>
            <a:r>
              <a:rPr lang="en-US" sz="2400" dirty="0"/>
              <a:t>Appropriations Act, Art. IX, Sec. 14.03(k), p. </a:t>
            </a:r>
            <a:r>
              <a:rPr lang="en-US" sz="2400" dirty="0" smtClean="0"/>
              <a:t>IX-58 </a:t>
            </a:r>
            <a:r>
              <a:rPr lang="en-US" sz="2400" dirty="0"/>
              <a:t>– appropriations for utilities can be used for MLPP payments for EPC.</a:t>
            </a:r>
          </a:p>
          <a:p>
            <a:pPr>
              <a:lnSpc>
                <a:spcPct val="80000"/>
              </a:lnSpc>
              <a:spcBef>
                <a:spcPct val="50000"/>
              </a:spcBef>
            </a:pPr>
            <a:r>
              <a:rPr lang="en-US" sz="2400" dirty="0"/>
              <a:t>Energy Conservation Plan required by Executive Order RP-49 (November 2005) and</a:t>
            </a:r>
          </a:p>
          <a:p>
            <a:pPr>
              <a:lnSpc>
                <a:spcPct val="80000"/>
              </a:lnSpc>
              <a:spcBef>
                <a:spcPct val="50000"/>
              </a:spcBef>
            </a:pPr>
            <a:r>
              <a:rPr lang="en-US" sz="2400" dirty="0"/>
              <a:t>Resource Efficiency Plan required by State Energy Conservation Office rules.  </a:t>
            </a:r>
            <a:r>
              <a:rPr lang="en-US" sz="2400" dirty="0" smtClean="0"/>
              <a:t>34 </a:t>
            </a:r>
            <a:r>
              <a:rPr lang="en-US" sz="2400" dirty="0"/>
              <a:t>TAC </a:t>
            </a:r>
            <a:r>
              <a:rPr lang="en-US" sz="2400" dirty="0" smtClean="0"/>
              <a:t>ch.19</a:t>
            </a:r>
            <a:endParaRPr lang="en-US"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762000" y="609600"/>
            <a:ext cx="7464425" cy="533400"/>
          </a:xfrm>
        </p:spPr>
        <p:txBody>
          <a:bodyPr>
            <a:normAutofit fontScale="90000"/>
          </a:bodyPr>
          <a:lstStyle/>
          <a:p>
            <a:r>
              <a:rPr lang="en-US" dirty="0"/>
              <a:t>MLPP Energy Projects</a:t>
            </a:r>
          </a:p>
        </p:txBody>
      </p:sp>
      <p:sp>
        <p:nvSpPr>
          <p:cNvPr id="50179" name="Rectangle 3"/>
          <p:cNvSpPr>
            <a:spLocks noGrp="1" noChangeArrowheads="1"/>
          </p:cNvSpPr>
          <p:nvPr>
            <p:ph type="body" idx="1"/>
          </p:nvPr>
        </p:nvSpPr>
        <p:spPr>
          <a:xfrm>
            <a:off x="762000" y="1219200"/>
            <a:ext cx="7848600" cy="5181600"/>
          </a:xfrm>
        </p:spPr>
        <p:txBody>
          <a:bodyPr/>
          <a:lstStyle/>
          <a:p>
            <a:pPr>
              <a:lnSpc>
                <a:spcPct val="90000"/>
              </a:lnSpc>
              <a:spcBef>
                <a:spcPct val="0"/>
              </a:spcBef>
              <a:tabLst>
                <a:tab pos="5489575" algn="r"/>
              </a:tabLst>
            </a:pPr>
            <a:r>
              <a:rPr lang="en-US" sz="1600" b="1" dirty="0"/>
              <a:t>University of North Texas 	$ 9,050,000</a:t>
            </a:r>
            <a:r>
              <a:rPr lang="en-US" sz="1600" dirty="0"/>
              <a:t> </a:t>
            </a:r>
          </a:p>
          <a:p>
            <a:pPr>
              <a:lnSpc>
                <a:spcPct val="90000"/>
              </a:lnSpc>
              <a:spcBef>
                <a:spcPct val="0"/>
              </a:spcBef>
              <a:buFontTx/>
              <a:buNone/>
              <a:tabLst>
                <a:tab pos="5489575" algn="r"/>
              </a:tabLst>
            </a:pPr>
            <a:r>
              <a:rPr lang="en-US" sz="1600" dirty="0"/>
              <a:t>	</a:t>
            </a:r>
            <a:r>
              <a:rPr lang="en-US" sz="1400" dirty="0"/>
              <a:t>May 1997</a:t>
            </a:r>
          </a:p>
          <a:p>
            <a:pPr>
              <a:lnSpc>
                <a:spcPct val="90000"/>
              </a:lnSpc>
              <a:spcBef>
                <a:spcPct val="0"/>
              </a:spcBef>
              <a:tabLst>
                <a:tab pos="5489575" algn="r"/>
              </a:tabLst>
            </a:pPr>
            <a:r>
              <a:rPr lang="en-US" sz="1600" b="1" dirty="0"/>
              <a:t>UNT Health Science Center 	$ 3,200,000</a:t>
            </a:r>
          </a:p>
          <a:p>
            <a:pPr>
              <a:lnSpc>
                <a:spcPct val="90000"/>
              </a:lnSpc>
              <a:spcBef>
                <a:spcPct val="0"/>
              </a:spcBef>
              <a:buFontTx/>
              <a:buNone/>
              <a:tabLst>
                <a:tab pos="5489575" algn="r"/>
              </a:tabLst>
            </a:pPr>
            <a:r>
              <a:rPr lang="en-US" sz="1600" dirty="0"/>
              <a:t>	</a:t>
            </a:r>
            <a:r>
              <a:rPr lang="en-US" sz="1400" dirty="0"/>
              <a:t>Dec 1999 </a:t>
            </a:r>
          </a:p>
          <a:p>
            <a:pPr>
              <a:lnSpc>
                <a:spcPct val="90000"/>
              </a:lnSpc>
              <a:spcBef>
                <a:spcPct val="0"/>
              </a:spcBef>
              <a:tabLst>
                <a:tab pos="5489575" algn="r"/>
              </a:tabLst>
            </a:pPr>
            <a:r>
              <a:rPr lang="en-US" sz="1600" b="1" dirty="0"/>
              <a:t>TSTC - Harlingen 	$ 990,755</a:t>
            </a:r>
          </a:p>
          <a:p>
            <a:pPr>
              <a:lnSpc>
                <a:spcPct val="90000"/>
              </a:lnSpc>
              <a:spcBef>
                <a:spcPct val="0"/>
              </a:spcBef>
              <a:buFontTx/>
              <a:buNone/>
              <a:tabLst>
                <a:tab pos="5489575" algn="r"/>
              </a:tabLst>
            </a:pPr>
            <a:r>
              <a:rPr lang="en-US" sz="1600" dirty="0"/>
              <a:t>	</a:t>
            </a:r>
            <a:r>
              <a:rPr lang="en-US" sz="1400" dirty="0"/>
              <a:t>March 2000</a:t>
            </a:r>
          </a:p>
          <a:p>
            <a:pPr>
              <a:lnSpc>
                <a:spcPct val="90000"/>
              </a:lnSpc>
              <a:spcBef>
                <a:spcPct val="0"/>
              </a:spcBef>
              <a:tabLst>
                <a:tab pos="5489575" algn="r"/>
              </a:tabLst>
            </a:pPr>
            <a:r>
              <a:rPr lang="en-US" sz="1600" b="1" dirty="0"/>
              <a:t>Texas Woman's University	$ 16,530,143</a:t>
            </a:r>
            <a:r>
              <a:rPr lang="en-US" sz="1600" dirty="0"/>
              <a:t> </a:t>
            </a:r>
          </a:p>
          <a:p>
            <a:pPr>
              <a:lnSpc>
                <a:spcPct val="90000"/>
              </a:lnSpc>
              <a:spcBef>
                <a:spcPct val="0"/>
              </a:spcBef>
              <a:buFontTx/>
              <a:buNone/>
              <a:tabLst>
                <a:tab pos="5489575" algn="r"/>
              </a:tabLst>
            </a:pPr>
            <a:r>
              <a:rPr lang="en-US" sz="1600" dirty="0"/>
              <a:t>	</a:t>
            </a:r>
            <a:r>
              <a:rPr lang="en-US" sz="1400" dirty="0"/>
              <a:t>July 2001</a:t>
            </a:r>
          </a:p>
          <a:p>
            <a:pPr>
              <a:lnSpc>
                <a:spcPct val="90000"/>
              </a:lnSpc>
              <a:spcBef>
                <a:spcPct val="0"/>
              </a:spcBef>
              <a:tabLst>
                <a:tab pos="5489575" algn="r"/>
              </a:tabLst>
            </a:pPr>
            <a:r>
              <a:rPr lang="en-US" sz="1600" b="1" dirty="0"/>
              <a:t>Lamar University 	$ 13,747,258</a:t>
            </a:r>
          </a:p>
          <a:p>
            <a:pPr>
              <a:lnSpc>
                <a:spcPct val="90000"/>
              </a:lnSpc>
              <a:spcBef>
                <a:spcPct val="0"/>
              </a:spcBef>
              <a:buFontTx/>
              <a:buNone/>
              <a:tabLst>
                <a:tab pos="5489575" algn="r"/>
              </a:tabLst>
            </a:pPr>
            <a:r>
              <a:rPr lang="en-US" sz="1600" dirty="0"/>
              <a:t>	</a:t>
            </a:r>
            <a:r>
              <a:rPr lang="en-US" sz="1400" dirty="0"/>
              <a:t>May 2004</a:t>
            </a:r>
          </a:p>
          <a:p>
            <a:pPr>
              <a:lnSpc>
                <a:spcPct val="90000"/>
              </a:lnSpc>
              <a:spcBef>
                <a:spcPct val="0"/>
              </a:spcBef>
              <a:tabLst>
                <a:tab pos="5489575" algn="r"/>
              </a:tabLst>
            </a:pPr>
            <a:r>
              <a:rPr lang="en-US" sz="1600" b="1" dirty="0"/>
              <a:t>Parks and Wildlife Dept. 	$ 1,350,000</a:t>
            </a:r>
          </a:p>
          <a:p>
            <a:pPr>
              <a:lnSpc>
                <a:spcPct val="90000"/>
              </a:lnSpc>
              <a:spcBef>
                <a:spcPct val="0"/>
              </a:spcBef>
              <a:buFontTx/>
              <a:buNone/>
              <a:tabLst>
                <a:tab pos="5489575" algn="r"/>
              </a:tabLst>
            </a:pPr>
            <a:r>
              <a:rPr lang="en-US" sz="1600" dirty="0"/>
              <a:t>	</a:t>
            </a:r>
            <a:r>
              <a:rPr lang="en-US" sz="1400" dirty="0"/>
              <a:t>July 2004</a:t>
            </a:r>
          </a:p>
          <a:p>
            <a:pPr>
              <a:lnSpc>
                <a:spcPct val="90000"/>
              </a:lnSpc>
              <a:spcBef>
                <a:spcPct val="0"/>
              </a:spcBef>
              <a:tabLst>
                <a:tab pos="5489575" algn="r"/>
              </a:tabLst>
            </a:pPr>
            <a:r>
              <a:rPr lang="en-US" sz="1600" b="1" dirty="0"/>
              <a:t>DADS/DSHS overseen by HHSC	$ 74,780,270</a:t>
            </a:r>
          </a:p>
          <a:p>
            <a:pPr>
              <a:lnSpc>
                <a:spcPct val="90000"/>
              </a:lnSpc>
              <a:spcBef>
                <a:spcPct val="0"/>
              </a:spcBef>
              <a:buFontTx/>
              <a:buNone/>
              <a:tabLst>
                <a:tab pos="5489575" algn="r"/>
              </a:tabLst>
            </a:pPr>
            <a:r>
              <a:rPr lang="en-US" sz="1600" dirty="0"/>
              <a:t>	</a:t>
            </a:r>
            <a:r>
              <a:rPr lang="en-US" sz="1400" dirty="0"/>
              <a:t>Oct 2004</a:t>
            </a:r>
          </a:p>
          <a:p>
            <a:pPr>
              <a:lnSpc>
                <a:spcPct val="90000"/>
              </a:lnSpc>
              <a:spcBef>
                <a:spcPct val="0"/>
              </a:spcBef>
              <a:tabLst>
                <a:tab pos="5489575" algn="r"/>
              </a:tabLst>
            </a:pPr>
            <a:r>
              <a:rPr lang="en-US" sz="1600" b="1" dirty="0"/>
              <a:t>Midwestern State University	$ 3,700,000</a:t>
            </a:r>
            <a:r>
              <a:rPr lang="en-US" sz="1600" dirty="0"/>
              <a:t> </a:t>
            </a:r>
          </a:p>
          <a:p>
            <a:pPr>
              <a:lnSpc>
                <a:spcPct val="90000"/>
              </a:lnSpc>
              <a:spcBef>
                <a:spcPct val="0"/>
              </a:spcBef>
              <a:buFontTx/>
              <a:buNone/>
              <a:tabLst>
                <a:tab pos="5489575" algn="r"/>
              </a:tabLst>
            </a:pPr>
            <a:r>
              <a:rPr lang="en-US" sz="1600" dirty="0"/>
              <a:t>	</a:t>
            </a:r>
            <a:r>
              <a:rPr lang="en-US" sz="1400" dirty="0"/>
              <a:t>Sept 2005</a:t>
            </a:r>
          </a:p>
          <a:p>
            <a:pPr>
              <a:lnSpc>
                <a:spcPct val="90000"/>
              </a:lnSpc>
              <a:spcBef>
                <a:spcPct val="0"/>
              </a:spcBef>
              <a:tabLst>
                <a:tab pos="5489575" algn="r"/>
              </a:tabLst>
            </a:pPr>
            <a:r>
              <a:rPr lang="en-US" sz="1600" b="1" dirty="0"/>
              <a:t>Angelo State University	$ 8,000,000</a:t>
            </a:r>
          </a:p>
          <a:p>
            <a:pPr>
              <a:lnSpc>
                <a:spcPct val="90000"/>
              </a:lnSpc>
              <a:spcBef>
                <a:spcPct val="0"/>
              </a:spcBef>
              <a:buFontTx/>
              <a:buNone/>
              <a:tabLst>
                <a:tab pos="5489575" algn="r"/>
              </a:tabLst>
            </a:pPr>
            <a:r>
              <a:rPr lang="en-US" sz="1600" dirty="0"/>
              <a:t>	 </a:t>
            </a:r>
            <a:r>
              <a:rPr lang="en-US" sz="1400" dirty="0"/>
              <a:t>Sept 2006</a:t>
            </a:r>
          </a:p>
          <a:p>
            <a:pPr>
              <a:lnSpc>
                <a:spcPct val="90000"/>
              </a:lnSpc>
              <a:spcBef>
                <a:spcPct val="0"/>
              </a:spcBef>
              <a:tabLst>
                <a:tab pos="5489575" algn="r"/>
              </a:tabLst>
            </a:pPr>
            <a:r>
              <a:rPr lang="en-US" sz="1600" b="1" dirty="0"/>
              <a:t>TSTC - West	$ 1,400,000</a:t>
            </a:r>
          </a:p>
          <a:p>
            <a:pPr>
              <a:lnSpc>
                <a:spcPct val="90000"/>
              </a:lnSpc>
              <a:spcBef>
                <a:spcPct val="0"/>
              </a:spcBef>
              <a:buFontTx/>
              <a:buNone/>
              <a:tabLst>
                <a:tab pos="5489575" algn="r"/>
              </a:tabLst>
            </a:pPr>
            <a:r>
              <a:rPr lang="en-US" sz="1600" dirty="0"/>
              <a:t>	Jan 2007</a:t>
            </a:r>
          </a:p>
          <a:p>
            <a:pPr>
              <a:lnSpc>
                <a:spcPct val="90000"/>
              </a:lnSpc>
              <a:spcBef>
                <a:spcPct val="0"/>
              </a:spcBef>
              <a:tabLst>
                <a:tab pos="5489575" algn="r"/>
              </a:tabLst>
            </a:pPr>
            <a:r>
              <a:rPr lang="en-US" sz="1600" b="1" dirty="0"/>
              <a:t>Texas Tech University	$ 583,643</a:t>
            </a:r>
          </a:p>
          <a:p>
            <a:pPr>
              <a:lnSpc>
                <a:spcPct val="90000"/>
              </a:lnSpc>
              <a:spcBef>
                <a:spcPct val="0"/>
              </a:spcBef>
              <a:buFontTx/>
              <a:buNone/>
              <a:tabLst>
                <a:tab pos="5489575" algn="r"/>
              </a:tabLst>
            </a:pPr>
            <a:r>
              <a:rPr lang="en-US" sz="1600" dirty="0"/>
              <a:t>	May 2007</a:t>
            </a:r>
          </a:p>
          <a:p>
            <a:pPr lvl="1">
              <a:lnSpc>
                <a:spcPct val="90000"/>
              </a:lnSpc>
              <a:spcBef>
                <a:spcPct val="0"/>
              </a:spcBef>
              <a:buFontTx/>
              <a:buChar char="•"/>
              <a:tabLst>
                <a:tab pos="5489575" algn="r"/>
              </a:tabLst>
            </a:pPr>
            <a:endParaRPr lang="en-US" sz="1400" b="1" dirty="0"/>
          </a:p>
          <a:p>
            <a:pPr>
              <a:lnSpc>
                <a:spcPct val="90000"/>
              </a:lnSpc>
              <a:spcBef>
                <a:spcPct val="0"/>
              </a:spcBef>
              <a:buFontTx/>
              <a:buNone/>
              <a:tabLst>
                <a:tab pos="5489575" algn="r"/>
              </a:tabLst>
            </a:pPr>
            <a:endParaRPr lang="en-US" sz="16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Other Resources</a:t>
            </a:r>
          </a:p>
        </p:txBody>
      </p:sp>
      <p:sp>
        <p:nvSpPr>
          <p:cNvPr id="64515" name="Rectangle 3"/>
          <p:cNvSpPr>
            <a:spLocks noGrp="1" noChangeArrowheads="1"/>
          </p:cNvSpPr>
          <p:nvPr>
            <p:ph type="body" idx="1"/>
          </p:nvPr>
        </p:nvSpPr>
        <p:spPr/>
        <p:txBody>
          <a:bodyPr/>
          <a:lstStyle/>
          <a:p>
            <a:r>
              <a:rPr lang="en-US" dirty="0"/>
              <a:t>State Energy Conservation Office (SECO)</a:t>
            </a:r>
          </a:p>
          <a:p>
            <a:pPr lvl="1"/>
            <a:r>
              <a:rPr lang="en-US" u="sng" dirty="0" smtClean="0">
                <a:hlinkClick r:id="rId3"/>
              </a:rPr>
              <a:t>http://seco.cpa.state.tx.us/sa/sa_pc.php</a:t>
            </a:r>
            <a:endParaRPr lang="en-US" u="sng" dirty="0" smtClean="0"/>
          </a:p>
          <a:p>
            <a:r>
              <a:rPr lang="en-US" dirty="0" smtClean="0">
                <a:latin typeface="+mj-lt"/>
              </a:rPr>
              <a:t>Bond Review Board 	</a:t>
            </a:r>
          </a:p>
          <a:p>
            <a:pPr lvl="1"/>
            <a:r>
              <a:rPr lang="en-US" dirty="0" smtClean="0">
                <a:latin typeface="+mj-lt"/>
              </a:rPr>
              <a:t>application for lease </a:t>
            </a:r>
            <a:r>
              <a:rPr lang="en-US" dirty="0" err="1" smtClean="0">
                <a:latin typeface="+mj-lt"/>
              </a:rPr>
              <a:t>purchaces</a:t>
            </a:r>
            <a:r>
              <a:rPr lang="en-US" dirty="0" smtClean="0">
                <a:latin typeface="+mj-lt"/>
              </a:rPr>
              <a:t> related to energy savings performance contracts </a:t>
            </a:r>
          </a:p>
          <a:p>
            <a:pPr lvl="1"/>
            <a:r>
              <a:rPr lang="en-US" dirty="0" smtClean="0">
                <a:latin typeface="+mj-lt"/>
                <a:hlinkClick r:id="rId4"/>
              </a:rPr>
              <a:t>http://www.brb.state.tx.us/bfo/allforms.aspx</a:t>
            </a:r>
            <a:endParaRPr lang="en-US" dirty="0" smtClean="0">
              <a:latin typeface="+mj-lt"/>
            </a:endParaRPr>
          </a:p>
          <a:p>
            <a:pPr lvl="1">
              <a:buNone/>
            </a:pPr>
            <a:endParaRPr lang="en-US" dirty="0">
              <a:latin typeface="Helv"/>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762000" y="1676400"/>
            <a:ext cx="7848600" cy="1981200"/>
          </a:xfrm>
        </p:spPr>
        <p:txBody>
          <a:bodyPr>
            <a:normAutofit fontScale="90000"/>
          </a:bodyPr>
          <a:lstStyle/>
          <a:p>
            <a:pPr marL="812800" indent="-812800"/>
            <a:r>
              <a:rPr lang="en-US" dirty="0" smtClean="0"/>
              <a:t>4.</a:t>
            </a:r>
            <a:r>
              <a:rPr lang="en-US" dirty="0"/>
              <a:t>	Implementing a Master Lease and Program Mechanics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Rectangle 3"/>
          <p:cNvSpPr>
            <a:spLocks noGrp="1" noChangeArrowheads="1"/>
          </p:cNvSpPr>
          <p:nvPr>
            <p:ph idx="1"/>
          </p:nvPr>
        </p:nvSpPr>
        <p:spPr>
          <a:xfrm>
            <a:off x="685800" y="990600"/>
            <a:ext cx="7772400" cy="5334000"/>
          </a:xfrm>
        </p:spPr>
        <p:txBody>
          <a:bodyPr>
            <a:normAutofit/>
          </a:bodyPr>
          <a:lstStyle/>
          <a:p>
            <a:pPr marL="609600" indent="-609600" eaLnBrk="1" fontAlgn="auto" hangingPunct="1">
              <a:lnSpc>
                <a:spcPct val="90000"/>
              </a:lnSpc>
              <a:spcAft>
                <a:spcPts val="0"/>
              </a:spcAft>
              <a:buFont typeface="Wingdings" pitchFamily="2" charset="2"/>
              <a:buAutoNum type="arabicPeriod"/>
              <a:defRPr/>
            </a:pPr>
            <a:r>
              <a:rPr lang="en-US" sz="1200" dirty="0" smtClean="0"/>
              <a:t>Adjutant General/Military Facilities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Cancer Prevention and Research Institute of Texas </a:t>
            </a:r>
          </a:p>
          <a:p>
            <a:pPr marL="609600" indent="-609600" eaLnBrk="1" fontAlgn="auto" hangingPunct="1">
              <a:lnSpc>
                <a:spcPct val="90000"/>
              </a:lnSpc>
              <a:spcAft>
                <a:spcPts val="0"/>
              </a:spcAft>
              <a:buFont typeface="Wingdings" pitchFamily="2" charset="2"/>
              <a:buAutoNum type="arabicPeriod"/>
              <a:defRPr/>
            </a:pPr>
            <a:r>
              <a:rPr lang="en-US" sz="1200" dirty="0" smtClean="0"/>
              <a:t>Department of Aging and Disability Services </a:t>
            </a:r>
          </a:p>
          <a:p>
            <a:pPr marL="609600" indent="-609600" eaLnBrk="1" fontAlgn="auto" hangingPunct="1">
              <a:lnSpc>
                <a:spcPct val="90000"/>
              </a:lnSpc>
              <a:spcAft>
                <a:spcPts val="0"/>
              </a:spcAft>
              <a:buFont typeface="Wingdings" pitchFamily="2" charset="2"/>
              <a:buAutoNum type="arabicPeriod"/>
              <a:defRPr/>
            </a:pPr>
            <a:r>
              <a:rPr lang="en-US" sz="1200" dirty="0" smtClean="0"/>
              <a:t>Department of Agriculture/Texas Agricultural Finance Authority (TAFA)</a:t>
            </a:r>
          </a:p>
          <a:p>
            <a:pPr marL="609600" indent="-609600" eaLnBrk="1" fontAlgn="auto" hangingPunct="1">
              <a:lnSpc>
                <a:spcPct val="90000"/>
              </a:lnSpc>
              <a:spcAft>
                <a:spcPts val="0"/>
              </a:spcAft>
              <a:buFont typeface="Wingdings" pitchFamily="2" charset="2"/>
              <a:buAutoNum type="arabicPeriod"/>
              <a:defRPr/>
            </a:pPr>
            <a:r>
              <a:rPr lang="en-US" sz="1200" dirty="0" smtClean="0"/>
              <a:t>Department of Public Safety </a:t>
            </a:r>
          </a:p>
          <a:p>
            <a:pPr marL="609600" indent="-609600" eaLnBrk="1" fontAlgn="auto" hangingPunct="1">
              <a:lnSpc>
                <a:spcPct val="90000"/>
              </a:lnSpc>
              <a:spcAft>
                <a:spcPts val="0"/>
              </a:spcAft>
              <a:buFont typeface="Wingdings" pitchFamily="2" charset="2"/>
              <a:buAutoNum type="arabicPeriod"/>
              <a:defRPr/>
            </a:pPr>
            <a:r>
              <a:rPr lang="en-US" sz="1200" dirty="0" smtClean="0"/>
              <a:t>Department of State Health Services </a:t>
            </a:r>
          </a:p>
          <a:p>
            <a:pPr marL="609600" indent="-609600" eaLnBrk="1" fontAlgn="auto" hangingPunct="1">
              <a:lnSpc>
                <a:spcPct val="90000"/>
              </a:lnSpc>
              <a:spcAft>
                <a:spcPts val="0"/>
              </a:spcAft>
              <a:buFont typeface="Wingdings" pitchFamily="2" charset="2"/>
              <a:buAutoNum type="arabicPeriod"/>
              <a:defRPr/>
            </a:pPr>
            <a:r>
              <a:rPr lang="en-US" sz="1200" dirty="0" smtClean="0"/>
              <a:t>Health and Human Services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Midwestern State University </a:t>
            </a:r>
          </a:p>
          <a:p>
            <a:pPr marL="609600" indent="-609600" eaLnBrk="1" fontAlgn="auto" hangingPunct="1">
              <a:lnSpc>
                <a:spcPct val="90000"/>
              </a:lnSpc>
              <a:spcAft>
                <a:spcPts val="0"/>
              </a:spcAft>
              <a:buFont typeface="Wingdings" pitchFamily="2" charset="2"/>
              <a:buAutoNum type="arabicPeriod"/>
              <a:defRPr/>
            </a:pPr>
            <a:r>
              <a:rPr lang="en-US" sz="1200" dirty="0" smtClean="0"/>
              <a:t>School for the Blind and Visually Impaired </a:t>
            </a:r>
          </a:p>
          <a:p>
            <a:pPr marL="609600" indent="-609600" eaLnBrk="1" fontAlgn="auto" hangingPunct="1">
              <a:lnSpc>
                <a:spcPct val="90000"/>
              </a:lnSpc>
              <a:spcAft>
                <a:spcPts val="0"/>
              </a:spcAft>
              <a:buFont typeface="Wingdings" pitchFamily="2" charset="2"/>
              <a:buAutoNum type="arabicPeriod"/>
              <a:defRPr/>
            </a:pPr>
            <a:r>
              <a:rPr lang="en-US" sz="1200" dirty="0" smtClean="0"/>
              <a:t>School for the Deaf </a:t>
            </a:r>
          </a:p>
          <a:p>
            <a:pPr marL="609600" indent="-609600" eaLnBrk="1" fontAlgn="auto" hangingPunct="1">
              <a:lnSpc>
                <a:spcPct val="90000"/>
              </a:lnSpc>
              <a:spcAft>
                <a:spcPts val="0"/>
              </a:spcAft>
              <a:buFont typeface="Wingdings" pitchFamily="2" charset="2"/>
              <a:buAutoNum type="arabicPeriod"/>
              <a:defRPr/>
            </a:pPr>
            <a:r>
              <a:rPr lang="en-US" sz="1200" dirty="0" smtClean="0"/>
              <a:t>State Preservation Board </a:t>
            </a:r>
          </a:p>
          <a:p>
            <a:pPr marL="609600" indent="-609600" eaLnBrk="1" fontAlgn="auto" hangingPunct="1">
              <a:lnSpc>
                <a:spcPct val="90000"/>
              </a:lnSpc>
              <a:spcAft>
                <a:spcPts val="0"/>
              </a:spcAft>
              <a:buFont typeface="Wingdings" pitchFamily="2" charset="2"/>
              <a:buAutoNum type="arabicPeriod"/>
              <a:defRPr/>
            </a:pPr>
            <a:r>
              <a:rPr lang="en-US" sz="1200" dirty="0" smtClean="0"/>
              <a:t>Stephen F. Austin State University </a:t>
            </a:r>
          </a:p>
          <a:p>
            <a:pPr marL="609600" indent="-609600" eaLnBrk="1" fontAlgn="auto" hangingPunct="1">
              <a:lnSpc>
                <a:spcPct val="90000"/>
              </a:lnSpc>
              <a:spcAft>
                <a:spcPts val="0"/>
              </a:spcAft>
              <a:buFont typeface="Wingdings" pitchFamily="2" charset="2"/>
              <a:buAutoNum type="arabicPeriod"/>
              <a:defRPr/>
            </a:pPr>
            <a:r>
              <a:rPr lang="en-US" sz="1200" dirty="0" smtClean="0"/>
              <a:t>Texas Department of Criminal Justice </a:t>
            </a:r>
          </a:p>
          <a:p>
            <a:pPr marL="609600" indent="-609600" eaLnBrk="1" fontAlgn="auto" hangingPunct="1">
              <a:lnSpc>
                <a:spcPct val="90000"/>
              </a:lnSpc>
              <a:spcAft>
                <a:spcPts val="0"/>
              </a:spcAft>
              <a:buFont typeface="Wingdings" pitchFamily="2" charset="2"/>
              <a:buAutoNum type="arabicPeriod"/>
              <a:defRPr/>
            </a:pPr>
            <a:r>
              <a:rPr lang="en-US" sz="1200" dirty="0" smtClean="0"/>
              <a:t>Texas Department of Transportation/Office of the Governor </a:t>
            </a:r>
            <a:r>
              <a:rPr lang="en-US" sz="1000" dirty="0" smtClean="0"/>
              <a:t>(</a:t>
            </a:r>
            <a:r>
              <a:rPr lang="en-US" sz="1000" dirty="0" err="1" smtClean="0"/>
              <a:t>Colonias</a:t>
            </a:r>
            <a:r>
              <a:rPr lang="en-US" sz="1000" dirty="0" smtClean="0"/>
              <a:t> Roadway Grant Program) </a:t>
            </a:r>
          </a:p>
          <a:p>
            <a:pPr marL="609600" indent="-609600" eaLnBrk="1" fontAlgn="auto" hangingPunct="1">
              <a:lnSpc>
                <a:spcPct val="90000"/>
              </a:lnSpc>
              <a:spcAft>
                <a:spcPts val="0"/>
              </a:spcAft>
              <a:buFont typeface="Wingdings" pitchFamily="2" charset="2"/>
              <a:buAutoNum type="arabicPeriod"/>
              <a:defRPr/>
            </a:pPr>
            <a:r>
              <a:rPr lang="en-US" sz="1200" dirty="0" smtClean="0"/>
              <a:t>Texas Facilities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Texas Historical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Texas Military Preparedness Commission (Texas Military Value Revolving Loan Fund) </a:t>
            </a:r>
          </a:p>
          <a:p>
            <a:pPr marL="609600" indent="-609600" eaLnBrk="1" fontAlgn="auto" hangingPunct="1">
              <a:lnSpc>
                <a:spcPct val="90000"/>
              </a:lnSpc>
              <a:spcAft>
                <a:spcPts val="0"/>
              </a:spcAft>
              <a:buFont typeface="Wingdings" pitchFamily="2" charset="2"/>
              <a:buAutoNum type="arabicPeriod"/>
              <a:defRPr/>
            </a:pPr>
            <a:r>
              <a:rPr lang="en-US" sz="1200" dirty="0" smtClean="0"/>
              <a:t>Texas Parks and Wildlife Department </a:t>
            </a:r>
          </a:p>
          <a:p>
            <a:pPr marL="609600" indent="-609600" eaLnBrk="1" fontAlgn="auto" hangingPunct="1">
              <a:lnSpc>
                <a:spcPct val="90000"/>
              </a:lnSpc>
              <a:spcAft>
                <a:spcPts val="0"/>
              </a:spcAft>
              <a:buFont typeface="Wingdings" pitchFamily="2" charset="2"/>
              <a:buAutoNum type="arabicPeriod"/>
              <a:defRPr/>
            </a:pPr>
            <a:r>
              <a:rPr lang="en-US" sz="1200" dirty="0" smtClean="0"/>
              <a:t>Texas Southern University </a:t>
            </a:r>
          </a:p>
          <a:p>
            <a:pPr marL="609600" indent="-609600" eaLnBrk="1" fontAlgn="auto" hangingPunct="1">
              <a:lnSpc>
                <a:spcPct val="90000"/>
              </a:lnSpc>
              <a:spcAft>
                <a:spcPts val="0"/>
              </a:spcAft>
              <a:buFont typeface="Wingdings" pitchFamily="2" charset="2"/>
              <a:buAutoNum type="arabicPeriod"/>
              <a:defRPr/>
            </a:pPr>
            <a:r>
              <a:rPr lang="en-US" sz="1200" dirty="0" smtClean="0"/>
              <a:t>Texas Windstorm Insurance Association </a:t>
            </a:r>
          </a:p>
          <a:p>
            <a:pPr marL="609600" indent="-609600" eaLnBrk="1" fontAlgn="auto" hangingPunct="1">
              <a:lnSpc>
                <a:spcPct val="90000"/>
              </a:lnSpc>
              <a:spcAft>
                <a:spcPts val="0"/>
              </a:spcAft>
              <a:buFont typeface="Wingdings" pitchFamily="2" charset="2"/>
              <a:buAutoNum type="arabicPeriod"/>
              <a:defRPr/>
            </a:pPr>
            <a:r>
              <a:rPr lang="en-US" sz="1200" dirty="0" smtClean="0"/>
              <a:t>Texas Workforce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Texas Youth Commission </a:t>
            </a:r>
          </a:p>
          <a:p>
            <a:pPr marL="609600" indent="-609600" eaLnBrk="1" fontAlgn="auto" hangingPunct="1">
              <a:lnSpc>
                <a:spcPct val="90000"/>
              </a:lnSpc>
              <a:spcAft>
                <a:spcPts val="0"/>
              </a:spcAft>
              <a:buFont typeface="Wingdings" pitchFamily="2" charset="2"/>
              <a:buAutoNum type="arabicPeriod"/>
              <a:defRPr/>
            </a:pPr>
            <a:r>
              <a:rPr lang="en-US" sz="1200" dirty="0" smtClean="0"/>
              <a:t>TPFA Charter School Finance Corporation</a:t>
            </a:r>
          </a:p>
          <a:p>
            <a:pPr marL="609600" indent="-609600" eaLnBrk="1" fontAlgn="auto" hangingPunct="1">
              <a:lnSpc>
                <a:spcPct val="90000"/>
              </a:lnSpc>
              <a:spcAft>
                <a:spcPts val="0"/>
              </a:spcAft>
              <a:buFont typeface="Wingdings 3" pitchFamily="18" charset="2"/>
              <a:buNone/>
              <a:defRPr/>
            </a:pPr>
            <a:endParaRPr lang="en-US" sz="1200" dirty="0" smtClean="0"/>
          </a:p>
          <a:p>
            <a:pPr marL="609600" indent="-609600" eaLnBrk="1" fontAlgn="auto" hangingPunct="1">
              <a:lnSpc>
                <a:spcPct val="90000"/>
              </a:lnSpc>
              <a:spcAft>
                <a:spcPts val="0"/>
              </a:spcAft>
              <a:buFont typeface="Wingdings" pitchFamily="2" charset="2"/>
              <a:buAutoNum type="arabicPeriod"/>
              <a:defRPr/>
            </a:pPr>
            <a:endParaRPr lang="en-US" sz="1200" dirty="0">
              <a:latin typeface="Verdana" pitchFamily="34" charset="0"/>
              <a:cs typeface="Times New Roman" pitchFamily="18" charset="0"/>
            </a:endParaRPr>
          </a:p>
        </p:txBody>
      </p:sp>
      <p:sp>
        <p:nvSpPr>
          <p:cNvPr id="214018" name="Rectangle 2"/>
          <p:cNvSpPr>
            <a:spLocks noGrp="1" noChangeArrowheads="1"/>
          </p:cNvSpPr>
          <p:nvPr>
            <p:ph type="title"/>
          </p:nvPr>
        </p:nvSpPr>
        <p:spPr>
          <a:xfrm>
            <a:off x="685800" y="304800"/>
            <a:ext cx="7772400" cy="838200"/>
          </a:xfrm>
        </p:spPr>
        <p:txBody>
          <a:bodyPr/>
          <a:lstStyle/>
          <a:p>
            <a:pPr eaLnBrk="1" fontAlgn="auto" hangingPunct="1">
              <a:spcAft>
                <a:spcPts val="0"/>
              </a:spcAft>
              <a:defRPr/>
            </a:pPr>
            <a:r>
              <a:rPr lang="en-US" sz="3600" dirty="0"/>
              <a:t>TPFA Client Agencies</a:t>
            </a:r>
          </a:p>
        </p:txBody>
      </p:sp>
      <p:sp>
        <p:nvSpPr>
          <p:cNvPr id="184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9FB8A41-D60A-4596-885E-B2BA11540B49}" type="slidenum">
              <a:rPr lang="en-US" smtClean="0"/>
              <a:pPr/>
              <a:t>5</a:t>
            </a:fld>
            <a:endParaRPr lang="en-US" smtClean="0"/>
          </a:p>
        </p:txBody>
      </p:sp>
    </p:spTree>
  </p:cSld>
  <p:clrMapOvr>
    <a:masterClrMapping/>
  </p:clrMapOvr>
  <p:transition spd="med">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n-US" dirty="0"/>
              <a:t>Steps to implement a Master Lease financing</a:t>
            </a:r>
          </a:p>
        </p:txBody>
      </p:sp>
      <p:sp>
        <p:nvSpPr>
          <p:cNvPr id="14339" name="Rectangle 3"/>
          <p:cNvSpPr>
            <a:spLocks noGrp="1" noChangeArrowheads="1"/>
          </p:cNvSpPr>
          <p:nvPr>
            <p:ph type="body" idx="1"/>
          </p:nvPr>
        </p:nvSpPr>
        <p:spPr/>
        <p:txBody>
          <a:bodyPr/>
          <a:lstStyle/>
          <a:p>
            <a:pPr>
              <a:buFontTx/>
              <a:buNone/>
            </a:pPr>
            <a:endParaRPr lang="en-US" sz="1800" b="1" dirty="0"/>
          </a:p>
          <a:p>
            <a:pPr>
              <a:buFontTx/>
              <a:buNone/>
            </a:pPr>
            <a:endParaRPr lang="en-US" sz="2000" b="1" dirty="0">
              <a:latin typeface="Verdana" pitchFamily="34" charset="0"/>
            </a:endParaRPr>
          </a:p>
        </p:txBody>
      </p:sp>
      <p:sp>
        <p:nvSpPr>
          <p:cNvPr id="14340" name="Rectangle 4"/>
          <p:cNvSpPr>
            <a:spLocks noChangeArrowheads="1"/>
          </p:cNvSpPr>
          <p:nvPr/>
        </p:nvSpPr>
        <p:spPr bwMode="auto">
          <a:xfrm>
            <a:off x="609600" y="1752600"/>
            <a:ext cx="7772400" cy="4114800"/>
          </a:xfrm>
          <a:prstGeom prst="rect">
            <a:avLst/>
          </a:prstGeom>
          <a:noFill/>
          <a:ln w="9525">
            <a:noFill/>
            <a:miter lim="800000"/>
            <a:headEnd/>
            <a:tailEnd/>
          </a:ln>
          <a:effectLst/>
        </p:spPr>
        <p:txBody>
          <a:bodyPr/>
          <a:lstStyle/>
          <a:p>
            <a:pPr marL="609600" indent="-609600">
              <a:lnSpc>
                <a:spcPct val="90000"/>
              </a:lnSpc>
              <a:spcBef>
                <a:spcPct val="20000"/>
              </a:spcBef>
              <a:buFontTx/>
              <a:buAutoNum type="arabicPeriod"/>
            </a:pPr>
            <a:r>
              <a:rPr lang="en-US" sz="1800" b="1" dirty="0">
                <a:latin typeface="Palatino Linotype" pitchFamily="18" charset="0"/>
              </a:rPr>
              <a:t>Notify TPFA: </a:t>
            </a:r>
            <a:r>
              <a:rPr lang="en-US" sz="1400" dirty="0">
                <a:latin typeface="Palatino Linotype" pitchFamily="18" charset="0"/>
              </a:rPr>
              <a:t>  Inform the MLPP Program Coordinator of your intent to finance as soon as feasible.</a:t>
            </a:r>
          </a:p>
          <a:p>
            <a:pPr marL="609600" indent="-609600">
              <a:lnSpc>
                <a:spcPct val="90000"/>
              </a:lnSpc>
              <a:spcBef>
                <a:spcPct val="20000"/>
              </a:spcBef>
              <a:buFontTx/>
              <a:buAutoNum type="arabicPeriod"/>
            </a:pPr>
            <a:r>
              <a:rPr lang="en-US" sz="1800" b="1" dirty="0">
                <a:latin typeface="Palatino Linotype" pitchFamily="18" charset="0"/>
              </a:rPr>
              <a:t>Resolution:</a:t>
            </a:r>
            <a:r>
              <a:rPr lang="en-US" sz="1400" dirty="0">
                <a:latin typeface="Palatino Linotype" pitchFamily="18" charset="0"/>
              </a:rPr>
              <a:t> Agency governing body must adopt a Resolution authorizing the participation in </a:t>
            </a:r>
            <a:r>
              <a:rPr lang="en-US" sz="1400" dirty="0" smtClean="0">
                <a:latin typeface="Palatino Linotype" pitchFamily="18" charset="0"/>
              </a:rPr>
              <a:t>MLPP </a:t>
            </a:r>
            <a:r>
              <a:rPr lang="en-US" sz="1400" dirty="0">
                <a:latin typeface="Palatino Linotype" pitchFamily="18" charset="0"/>
              </a:rPr>
              <a:t>and </a:t>
            </a:r>
            <a:r>
              <a:rPr lang="en-US" sz="1400" dirty="0" smtClean="0">
                <a:latin typeface="Palatino Linotype" pitchFamily="18" charset="0"/>
              </a:rPr>
              <a:t>approve the request(s) </a:t>
            </a:r>
            <a:r>
              <a:rPr lang="en-US" sz="1400" dirty="0">
                <a:latin typeface="Palatino Linotype" pitchFamily="18" charset="0"/>
              </a:rPr>
              <a:t>for financing. </a:t>
            </a:r>
          </a:p>
          <a:p>
            <a:pPr marL="609600" indent="-609600">
              <a:lnSpc>
                <a:spcPct val="90000"/>
              </a:lnSpc>
              <a:spcBef>
                <a:spcPct val="20000"/>
              </a:spcBef>
              <a:buFontTx/>
              <a:buAutoNum type="arabicPeriod"/>
            </a:pPr>
            <a:r>
              <a:rPr lang="en-US" sz="1800" b="1" dirty="0">
                <a:latin typeface="Palatino Linotype" pitchFamily="18" charset="0"/>
              </a:rPr>
              <a:t>Bond Review Board approval: </a:t>
            </a:r>
            <a:r>
              <a:rPr lang="en-US" sz="1400" dirty="0">
                <a:latin typeface="Palatino Linotype" pitchFamily="18" charset="0"/>
              </a:rPr>
              <a:t>Required if the project is over $250,000 or the term of the lease is more than 5 years (</a:t>
            </a:r>
            <a:r>
              <a:rPr lang="en-US" sz="1400" b="1" dirty="0">
                <a:latin typeface="Palatino Linotype" pitchFamily="18" charset="0"/>
              </a:rPr>
              <a:t>www.brb.state.tx.us)</a:t>
            </a:r>
          </a:p>
          <a:p>
            <a:pPr marL="609600" indent="-609600">
              <a:lnSpc>
                <a:spcPct val="90000"/>
              </a:lnSpc>
              <a:spcBef>
                <a:spcPct val="20000"/>
              </a:spcBef>
              <a:buFontTx/>
              <a:buAutoNum type="arabicPeriod"/>
            </a:pPr>
            <a:r>
              <a:rPr lang="en-US" sz="1800" b="1" dirty="0">
                <a:latin typeface="Palatino Linotype" pitchFamily="18" charset="0"/>
              </a:rPr>
              <a:t>Master Lease Agreement:</a:t>
            </a:r>
            <a:r>
              <a:rPr lang="en-US" sz="1400" dirty="0">
                <a:latin typeface="Palatino Linotype" pitchFamily="18" charset="0"/>
              </a:rPr>
              <a:t>  Signed by the authorized agency representative who is named in the Resolution. (First financing </a:t>
            </a:r>
            <a:r>
              <a:rPr lang="en-US" sz="1400" dirty="0" smtClean="0">
                <a:latin typeface="Palatino Linotype" pitchFamily="18" charset="0"/>
              </a:rPr>
              <a:t>only)</a:t>
            </a:r>
            <a:endParaRPr lang="en-US" sz="1400" dirty="0">
              <a:latin typeface="Palatino Linotype" pitchFamily="18" charset="0"/>
            </a:endParaRPr>
          </a:p>
          <a:p>
            <a:pPr marL="609600" indent="-609600">
              <a:lnSpc>
                <a:spcPct val="90000"/>
              </a:lnSpc>
              <a:spcBef>
                <a:spcPct val="20000"/>
              </a:spcBef>
              <a:buFontTx/>
              <a:buAutoNum type="arabicPeriod"/>
            </a:pPr>
            <a:r>
              <a:rPr lang="en-US" sz="1800" b="1" dirty="0">
                <a:latin typeface="Palatino Linotype" pitchFamily="18" charset="0"/>
              </a:rPr>
              <a:t>Acquisition:</a:t>
            </a:r>
            <a:r>
              <a:rPr lang="en-US" sz="1400" b="1" dirty="0">
                <a:latin typeface="Palatino Linotype" pitchFamily="18" charset="0"/>
              </a:rPr>
              <a:t> </a:t>
            </a:r>
            <a:r>
              <a:rPr lang="en-US" sz="1400" dirty="0">
                <a:latin typeface="Palatino Linotype" pitchFamily="18" charset="0"/>
              </a:rPr>
              <a:t> Agency must follow its normal procurement procedures. </a:t>
            </a:r>
            <a:r>
              <a:rPr lang="en-US" sz="1400" b="1" u="sng" dirty="0">
                <a:latin typeface="Palatino Linotype" pitchFamily="18" charset="0"/>
              </a:rPr>
              <a:t>TPFA has no involvement in the client agency procurement process</a:t>
            </a:r>
            <a:r>
              <a:rPr lang="en-US" sz="1400" u="sng" dirty="0">
                <a:latin typeface="Palatino Linotype" pitchFamily="18" charset="0"/>
              </a:rPr>
              <a:t>.</a:t>
            </a:r>
          </a:p>
          <a:p>
            <a:pPr marL="609600" indent="-609600">
              <a:lnSpc>
                <a:spcPct val="90000"/>
              </a:lnSpc>
              <a:spcBef>
                <a:spcPct val="20000"/>
              </a:spcBef>
              <a:buFontTx/>
              <a:buAutoNum type="arabicPeriod"/>
            </a:pPr>
            <a:r>
              <a:rPr lang="en-US" sz="1800" b="1" dirty="0">
                <a:latin typeface="Palatino Linotype" pitchFamily="18" charset="0"/>
              </a:rPr>
              <a:t>Lease Supplement:</a:t>
            </a:r>
            <a:r>
              <a:rPr lang="en-US" sz="1400" dirty="0">
                <a:latin typeface="Palatino Linotype" pitchFamily="18" charset="0"/>
              </a:rPr>
              <a:t> Agency submits Lease Supplement to TPFA.</a:t>
            </a:r>
          </a:p>
          <a:p>
            <a:pPr marL="609600" indent="-609600">
              <a:lnSpc>
                <a:spcPct val="90000"/>
              </a:lnSpc>
              <a:spcBef>
                <a:spcPct val="20000"/>
              </a:spcBef>
              <a:buFontTx/>
              <a:buAutoNum type="arabicPeriod"/>
            </a:pPr>
            <a:r>
              <a:rPr lang="en-US" sz="1800" b="1" dirty="0">
                <a:latin typeface="Palatino Linotype" pitchFamily="18" charset="0"/>
              </a:rPr>
              <a:t>Payment:</a:t>
            </a:r>
            <a:r>
              <a:rPr lang="en-US" sz="1400" dirty="0">
                <a:latin typeface="Palatino Linotype" pitchFamily="18" charset="0"/>
              </a:rPr>
              <a:t> TPFA processes the Lease Supplement and pays the vendor using the due date determined by the agency. TPFA returns a copy of the lease supplement, which includes a copy of the purchase voucher and amortization schedule, to the Agency.</a:t>
            </a:r>
          </a:p>
          <a:p>
            <a:pPr marL="609600" indent="-609600">
              <a:lnSpc>
                <a:spcPct val="90000"/>
              </a:lnSpc>
              <a:spcBef>
                <a:spcPct val="20000"/>
              </a:spcBef>
            </a:pPr>
            <a:endParaRPr lang="en-US" sz="2000" dirty="0">
              <a:latin typeface="Palatino Linotype" pitchFamily="18" charset="0"/>
            </a:endParaRPr>
          </a:p>
          <a:p>
            <a:pPr marL="609600" indent="-609600">
              <a:lnSpc>
                <a:spcPct val="90000"/>
              </a:lnSpc>
              <a:spcBef>
                <a:spcPct val="20000"/>
              </a:spcBef>
            </a:pPr>
            <a:r>
              <a:rPr lang="en-US" sz="2000" dirty="0">
                <a:latin typeface="Palatino Linotype" pitchFamily="18" charset="0"/>
              </a:rPr>
              <a:t>	Sample Resolution and Master Lease Agreements can be found on our website: </a:t>
            </a:r>
            <a:r>
              <a:rPr lang="en-US" sz="2000" b="1" dirty="0" smtClean="0">
                <a:latin typeface="Palatino Linotype" pitchFamily="18" charset="0"/>
              </a:rPr>
              <a:t>www.tpfa.state.tx.us/masterlease.aspx</a:t>
            </a:r>
            <a:endParaRPr lang="en-US" sz="2000" b="1" dirty="0">
              <a:latin typeface="Palatino Linotype" pitchFamily="18" charset="0"/>
            </a:endParaRPr>
          </a:p>
          <a:p>
            <a:pPr marL="609600" indent="-609600">
              <a:lnSpc>
                <a:spcPct val="90000"/>
              </a:lnSpc>
              <a:spcBef>
                <a:spcPct val="20000"/>
              </a:spcBef>
            </a:pPr>
            <a:r>
              <a:rPr lang="en-US" sz="1400" b="1" dirty="0">
                <a:latin typeface="Palatino Linotype" pitchFamily="18" charset="0"/>
              </a:rPr>
              <a:t>	</a:t>
            </a:r>
          </a:p>
        </p:txBody>
      </p:sp>
    </p:spTree>
  </p:cSld>
  <p:clrMapOvr>
    <a:masterClrMapping/>
  </p:clrMapOvr>
  <p:transition spd="med">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Existing MLPP Agencies</a:t>
            </a:r>
          </a:p>
        </p:txBody>
      </p:sp>
      <p:sp>
        <p:nvSpPr>
          <p:cNvPr id="18435" name="Rectangle 3"/>
          <p:cNvSpPr>
            <a:spLocks noGrp="1" noChangeArrowheads="1"/>
          </p:cNvSpPr>
          <p:nvPr>
            <p:ph type="body" idx="1"/>
          </p:nvPr>
        </p:nvSpPr>
        <p:spPr/>
        <p:txBody>
          <a:bodyPr/>
          <a:lstStyle/>
          <a:p>
            <a:pPr>
              <a:buFontTx/>
              <a:buNone/>
            </a:pPr>
            <a:endParaRPr lang="en-US" sz="1800" b="1" dirty="0" smtClean="0"/>
          </a:p>
          <a:p>
            <a:pPr>
              <a:buFontTx/>
              <a:buNone/>
            </a:pPr>
            <a:endParaRPr lang="en-US" sz="2000" b="1" dirty="0">
              <a:latin typeface="Verdana" pitchFamily="34" charset="0"/>
            </a:endParaRPr>
          </a:p>
        </p:txBody>
      </p:sp>
      <p:sp>
        <p:nvSpPr>
          <p:cNvPr id="18436" name="Rectangle 4"/>
          <p:cNvSpPr>
            <a:spLocks noChangeArrowheads="1"/>
          </p:cNvSpPr>
          <p:nvPr/>
        </p:nvSpPr>
        <p:spPr bwMode="auto">
          <a:xfrm>
            <a:off x="685800" y="1905000"/>
            <a:ext cx="7696200" cy="4114800"/>
          </a:xfrm>
          <a:prstGeom prst="rect">
            <a:avLst/>
          </a:prstGeom>
          <a:noFill/>
          <a:ln w="9525">
            <a:noFill/>
            <a:miter lim="800000"/>
            <a:headEnd/>
            <a:tailEnd/>
          </a:ln>
          <a:effectLst/>
        </p:spPr>
        <p:txBody>
          <a:bodyPr/>
          <a:lstStyle/>
          <a:p>
            <a:pPr marL="609600" indent="-609600">
              <a:lnSpc>
                <a:spcPct val="90000"/>
              </a:lnSpc>
              <a:spcBef>
                <a:spcPct val="20000"/>
              </a:spcBef>
            </a:pPr>
            <a:r>
              <a:rPr lang="en-US" sz="2000" dirty="0">
                <a:latin typeface="Palatino Linotype" pitchFamily="18" charset="0"/>
              </a:rPr>
              <a:t>For those agencies that have previously used the Master Lease Purchase Program:</a:t>
            </a:r>
          </a:p>
          <a:p>
            <a:pPr marL="609600" indent="-609600">
              <a:lnSpc>
                <a:spcPct val="90000"/>
              </a:lnSpc>
              <a:spcBef>
                <a:spcPct val="20000"/>
              </a:spcBef>
            </a:pPr>
            <a:endParaRPr lang="en-US" sz="2000" dirty="0">
              <a:latin typeface="Palatino Linotype" pitchFamily="18" charset="0"/>
            </a:endParaRPr>
          </a:p>
          <a:p>
            <a:pPr marL="609600" indent="-609600">
              <a:lnSpc>
                <a:spcPct val="90000"/>
              </a:lnSpc>
              <a:spcBef>
                <a:spcPct val="20000"/>
              </a:spcBef>
            </a:pPr>
            <a:r>
              <a:rPr lang="en-US" sz="2000" dirty="0">
                <a:latin typeface="Palatino Linotype" pitchFamily="18" charset="0"/>
              </a:rPr>
              <a:t>Review your agency’s MLPP Resolution for:</a:t>
            </a:r>
          </a:p>
          <a:p>
            <a:pPr marL="609600" indent="-609600">
              <a:lnSpc>
                <a:spcPct val="90000"/>
              </a:lnSpc>
              <a:spcBef>
                <a:spcPct val="20000"/>
              </a:spcBef>
            </a:pPr>
            <a:r>
              <a:rPr lang="en-US" sz="2000" dirty="0" smtClean="0">
                <a:latin typeface="Palatino Linotype" pitchFamily="18" charset="0"/>
              </a:rPr>
              <a:t>1.  Agency Name</a:t>
            </a:r>
          </a:p>
          <a:p>
            <a:pPr marL="609600" indent="-609600">
              <a:lnSpc>
                <a:spcPct val="90000"/>
              </a:lnSpc>
              <a:spcBef>
                <a:spcPct val="20000"/>
              </a:spcBef>
            </a:pPr>
            <a:r>
              <a:rPr lang="en-US" sz="2000" dirty="0" smtClean="0">
                <a:latin typeface="Palatino Linotype" pitchFamily="18" charset="0"/>
              </a:rPr>
              <a:t>2.  If </a:t>
            </a:r>
            <a:r>
              <a:rPr lang="en-US" sz="2000" dirty="0">
                <a:latin typeface="Palatino Linotype" pitchFamily="18" charset="0"/>
              </a:rPr>
              <a:t>the Resolution is not an “evergreen” resolution, check:</a:t>
            </a:r>
          </a:p>
          <a:p>
            <a:pPr marL="990600" lvl="1" indent="-533400">
              <a:lnSpc>
                <a:spcPct val="90000"/>
              </a:lnSpc>
              <a:spcBef>
                <a:spcPct val="20000"/>
              </a:spcBef>
              <a:buFontTx/>
              <a:buAutoNum type="alphaLcParenR"/>
            </a:pPr>
            <a:r>
              <a:rPr lang="en-US" sz="2000" dirty="0">
                <a:latin typeface="Palatino Linotype" pitchFamily="18" charset="0"/>
              </a:rPr>
              <a:t>Project scope</a:t>
            </a:r>
          </a:p>
          <a:p>
            <a:pPr marL="990600" lvl="1" indent="-533400">
              <a:lnSpc>
                <a:spcPct val="90000"/>
              </a:lnSpc>
              <a:spcBef>
                <a:spcPct val="20000"/>
              </a:spcBef>
              <a:buFontTx/>
              <a:buAutoNum type="alphaLcParenR"/>
            </a:pPr>
            <a:r>
              <a:rPr lang="en-US" sz="2000" dirty="0">
                <a:latin typeface="Palatino Linotype" pitchFamily="18" charset="0"/>
              </a:rPr>
              <a:t>Dollar limits</a:t>
            </a:r>
          </a:p>
          <a:p>
            <a:pPr marL="990600" lvl="1" indent="-533400">
              <a:lnSpc>
                <a:spcPct val="90000"/>
              </a:lnSpc>
              <a:spcBef>
                <a:spcPct val="20000"/>
              </a:spcBef>
              <a:buFontTx/>
              <a:buAutoNum type="alphaLcParenR"/>
            </a:pPr>
            <a:r>
              <a:rPr lang="en-US" sz="2000" dirty="0">
                <a:latin typeface="Palatino Linotype" pitchFamily="18" charset="0"/>
              </a:rPr>
              <a:t>Expiration date</a:t>
            </a:r>
          </a:p>
          <a:p>
            <a:pPr marL="990600" lvl="1" indent="-533400">
              <a:lnSpc>
                <a:spcPct val="90000"/>
              </a:lnSpc>
              <a:spcBef>
                <a:spcPct val="20000"/>
              </a:spcBef>
              <a:buFontTx/>
              <a:buAutoNum type="alphaLcParenR"/>
            </a:pPr>
            <a:endParaRPr lang="en-US" sz="2000" dirty="0">
              <a:latin typeface="Palatino Linotype" pitchFamily="18" charset="0"/>
            </a:endParaRPr>
          </a:p>
          <a:p>
            <a:pPr marL="609600" indent="-609600">
              <a:lnSpc>
                <a:spcPct val="90000"/>
              </a:lnSpc>
              <a:spcBef>
                <a:spcPct val="20000"/>
              </a:spcBef>
              <a:buFontTx/>
              <a:buAutoNum type="arabicPeriod"/>
            </a:pPr>
            <a:endParaRPr lang="en-US" sz="1600" dirty="0">
              <a:solidFill>
                <a:srgbClr val="79551B"/>
              </a:solidFill>
              <a:latin typeface="Palatino Linotype" pitchFamily="18" charset="0"/>
            </a:endParaRPr>
          </a:p>
        </p:txBody>
      </p:sp>
    </p:spTree>
  </p:cSld>
  <p:clrMapOvr>
    <a:masterClrMapping/>
  </p:clrMapOvr>
  <p:transition spd="med">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Bond Review Board Process</a:t>
            </a:r>
          </a:p>
        </p:txBody>
      </p:sp>
      <p:sp>
        <p:nvSpPr>
          <p:cNvPr id="32771" name="Rectangle 3"/>
          <p:cNvSpPr>
            <a:spLocks noGrp="1" noChangeArrowheads="1"/>
          </p:cNvSpPr>
          <p:nvPr>
            <p:ph type="body" idx="1"/>
          </p:nvPr>
        </p:nvSpPr>
        <p:spPr>
          <a:xfrm>
            <a:off x="533400" y="1828800"/>
            <a:ext cx="7693025" cy="3886200"/>
          </a:xfrm>
        </p:spPr>
        <p:txBody>
          <a:bodyPr/>
          <a:lstStyle/>
          <a:p>
            <a:pPr>
              <a:lnSpc>
                <a:spcPct val="90000"/>
              </a:lnSpc>
            </a:pPr>
            <a:r>
              <a:rPr lang="en-US" sz="2400" dirty="0"/>
              <a:t>Agency Submits Notice of </a:t>
            </a:r>
            <a:r>
              <a:rPr lang="en-US" sz="2400" dirty="0" smtClean="0"/>
              <a:t>Intent to BRB</a:t>
            </a:r>
            <a:endParaRPr lang="en-US" sz="2400" dirty="0"/>
          </a:p>
          <a:p>
            <a:pPr>
              <a:lnSpc>
                <a:spcPct val="90000"/>
              </a:lnSpc>
            </a:pPr>
            <a:r>
              <a:rPr lang="en-US" sz="2400" dirty="0"/>
              <a:t>Agency Submits BRB State Lease Purchase Application</a:t>
            </a:r>
          </a:p>
          <a:p>
            <a:pPr lvl="1">
              <a:lnSpc>
                <a:spcPct val="90000"/>
              </a:lnSpc>
            </a:pPr>
            <a:r>
              <a:rPr lang="en-US" sz="2000" dirty="0"/>
              <a:t>Contact TPFA for debt repayment schedule</a:t>
            </a:r>
          </a:p>
          <a:p>
            <a:pPr>
              <a:lnSpc>
                <a:spcPct val="90000"/>
              </a:lnSpc>
            </a:pPr>
            <a:r>
              <a:rPr lang="en-US" sz="2400" dirty="0" smtClean="0"/>
              <a:t>Attend BRB Board </a:t>
            </a:r>
            <a:r>
              <a:rPr lang="en-US" sz="2400" dirty="0"/>
              <a:t>Planning Meeting</a:t>
            </a:r>
          </a:p>
          <a:p>
            <a:pPr>
              <a:lnSpc>
                <a:spcPct val="90000"/>
              </a:lnSpc>
            </a:pPr>
            <a:r>
              <a:rPr lang="en-US" sz="2400" dirty="0" smtClean="0"/>
              <a:t>Attend BRB Board </a:t>
            </a:r>
            <a:r>
              <a:rPr lang="en-US" sz="2400" dirty="0"/>
              <a:t>Voting Meeting</a:t>
            </a:r>
          </a:p>
          <a:p>
            <a:pPr>
              <a:lnSpc>
                <a:spcPct val="90000"/>
              </a:lnSpc>
            </a:pPr>
            <a:r>
              <a:rPr lang="en-US" sz="2400" dirty="0" smtClean="0"/>
              <a:t>BRB Approval Letter issued</a:t>
            </a:r>
            <a:endParaRPr lang="en-US" sz="2400" dirty="0"/>
          </a:p>
          <a:p>
            <a:pPr>
              <a:lnSpc>
                <a:spcPct val="90000"/>
              </a:lnSpc>
            </a:pPr>
            <a:r>
              <a:rPr lang="en-US" sz="2400" dirty="0" smtClean="0"/>
              <a:t>Agency submits Final Report to BRB</a:t>
            </a:r>
            <a:endParaRPr lang="en-US" sz="2400" dirty="0"/>
          </a:p>
          <a:p>
            <a:pPr>
              <a:lnSpc>
                <a:spcPct val="90000"/>
              </a:lnSpc>
              <a:buFontTx/>
              <a:buNone/>
            </a:pPr>
            <a:endParaRPr lang="en-US" sz="1800" dirty="0"/>
          </a:p>
          <a:p>
            <a:pPr>
              <a:lnSpc>
                <a:spcPct val="90000"/>
              </a:lnSpc>
              <a:buFontTx/>
              <a:buNone/>
            </a:pPr>
            <a:r>
              <a:rPr lang="en-US" sz="1800" dirty="0"/>
              <a:t>Calendar of Submission Deadlines and Meetings </a:t>
            </a:r>
          </a:p>
          <a:p>
            <a:pPr>
              <a:lnSpc>
                <a:spcPct val="90000"/>
              </a:lnSpc>
              <a:buFontTx/>
              <a:buNone/>
            </a:pPr>
            <a:r>
              <a:rPr lang="en-US" sz="1400" dirty="0"/>
              <a:t>www.brb.state.tx.us/agency/calendar.html</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Lease Processing</a:t>
            </a:r>
          </a:p>
        </p:txBody>
      </p:sp>
      <p:sp>
        <p:nvSpPr>
          <p:cNvPr id="15363" name="Rectangle 3"/>
          <p:cNvSpPr>
            <a:spLocks noGrp="1" noChangeArrowheads="1"/>
          </p:cNvSpPr>
          <p:nvPr>
            <p:ph type="body" idx="1"/>
          </p:nvPr>
        </p:nvSpPr>
        <p:spPr>
          <a:xfrm>
            <a:off x="609600" y="1600200"/>
            <a:ext cx="7848600" cy="4191000"/>
          </a:xfrm>
        </p:spPr>
        <p:txBody>
          <a:bodyPr/>
          <a:lstStyle/>
          <a:p>
            <a:pPr>
              <a:lnSpc>
                <a:spcPct val="90000"/>
              </a:lnSpc>
              <a:buFontTx/>
              <a:buNone/>
            </a:pPr>
            <a:r>
              <a:rPr lang="en-US" sz="2400" dirty="0"/>
              <a:t>	</a:t>
            </a:r>
            <a:r>
              <a:rPr lang="en-US" sz="2400" dirty="0" smtClean="0"/>
              <a:t>A Lease </a:t>
            </a:r>
            <a:r>
              <a:rPr lang="en-US" sz="2400" dirty="0"/>
              <a:t>Supplement </a:t>
            </a:r>
            <a:r>
              <a:rPr lang="en-US" sz="2400" dirty="0" smtClean="0"/>
              <a:t>is required with </a:t>
            </a:r>
            <a:r>
              <a:rPr lang="en-US" sz="2400" dirty="0"/>
              <a:t>an original signature.</a:t>
            </a:r>
          </a:p>
          <a:p>
            <a:pPr>
              <a:lnSpc>
                <a:spcPct val="90000"/>
              </a:lnSpc>
              <a:buFontTx/>
              <a:buNone/>
            </a:pPr>
            <a:endParaRPr lang="en-US" sz="900" dirty="0"/>
          </a:p>
          <a:p>
            <a:pPr>
              <a:lnSpc>
                <a:spcPct val="90000"/>
              </a:lnSpc>
              <a:buFontTx/>
              <a:buNone/>
            </a:pPr>
            <a:r>
              <a:rPr lang="en-US" sz="2400" dirty="0"/>
              <a:t>	Document Order</a:t>
            </a:r>
          </a:p>
          <a:p>
            <a:pPr lvl="1">
              <a:lnSpc>
                <a:spcPct val="90000"/>
              </a:lnSpc>
            </a:pPr>
            <a:r>
              <a:rPr lang="en-US" sz="2000" dirty="0"/>
              <a:t>Page 1 of Lease Supplement</a:t>
            </a:r>
          </a:p>
          <a:p>
            <a:pPr lvl="1">
              <a:lnSpc>
                <a:spcPct val="90000"/>
              </a:lnSpc>
            </a:pPr>
            <a:r>
              <a:rPr lang="en-US" sz="2000" dirty="0"/>
              <a:t>BRB Approval letter </a:t>
            </a:r>
            <a:r>
              <a:rPr lang="en-US" sz="1400" dirty="0"/>
              <a:t>(if required)</a:t>
            </a:r>
          </a:p>
          <a:p>
            <a:pPr lvl="1">
              <a:lnSpc>
                <a:spcPct val="90000"/>
              </a:lnSpc>
            </a:pPr>
            <a:r>
              <a:rPr lang="en-US" sz="2000" dirty="0"/>
              <a:t>Project Information Sheet </a:t>
            </a:r>
            <a:r>
              <a:rPr lang="en-US" sz="1400" dirty="0"/>
              <a:t>(page 2 of lease supplement)</a:t>
            </a:r>
          </a:p>
          <a:p>
            <a:pPr lvl="1">
              <a:lnSpc>
                <a:spcPct val="90000"/>
              </a:lnSpc>
            </a:pPr>
            <a:r>
              <a:rPr lang="en-US" sz="2000" dirty="0"/>
              <a:t>Original Invoice</a:t>
            </a:r>
          </a:p>
          <a:p>
            <a:pPr lvl="1">
              <a:lnSpc>
                <a:spcPct val="90000"/>
              </a:lnSpc>
            </a:pPr>
            <a:r>
              <a:rPr lang="en-US" sz="2000" dirty="0"/>
              <a:t>Memo waiving 30 day prompt payment </a:t>
            </a:r>
            <a:r>
              <a:rPr lang="en-US" sz="1400" dirty="0"/>
              <a:t>(if applicable)</a:t>
            </a:r>
          </a:p>
          <a:p>
            <a:pPr lvl="1">
              <a:lnSpc>
                <a:spcPct val="90000"/>
              </a:lnSpc>
            </a:pPr>
            <a:r>
              <a:rPr lang="en-US" sz="2000" dirty="0"/>
              <a:t>Any agency correspondence</a:t>
            </a:r>
          </a:p>
          <a:p>
            <a:pPr lvl="1">
              <a:lnSpc>
                <a:spcPct val="90000"/>
              </a:lnSpc>
            </a:pPr>
            <a:r>
              <a:rPr lang="en-US" sz="2000" dirty="0"/>
              <a:t>Project Payment Analysis </a:t>
            </a:r>
            <a:r>
              <a:rPr lang="en-US" sz="1400" dirty="0"/>
              <a:t>(if more than </a:t>
            </a:r>
            <a:r>
              <a:rPr lang="en-US" sz="1400" dirty="0" smtClean="0"/>
              <a:t>1 payment </a:t>
            </a:r>
            <a:r>
              <a:rPr lang="en-US" sz="1400" dirty="0"/>
              <a:t>will be processed for a project)</a:t>
            </a:r>
          </a:p>
          <a:p>
            <a:pPr lvl="1">
              <a:lnSpc>
                <a:spcPct val="90000"/>
              </a:lnSpc>
            </a:pPr>
            <a:r>
              <a:rPr lang="en-US" sz="2000" dirty="0"/>
              <a:t>Budget information and signature page </a:t>
            </a:r>
            <a:r>
              <a:rPr lang="en-US" sz="1400" dirty="0"/>
              <a:t>(last page of lease supplement)</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Project Payment Analysis</a:t>
            </a:r>
          </a:p>
        </p:txBody>
      </p:sp>
      <p:sp>
        <p:nvSpPr>
          <p:cNvPr id="16387" name="Rectangle 3"/>
          <p:cNvSpPr>
            <a:spLocks noGrp="1" noChangeArrowheads="1"/>
          </p:cNvSpPr>
          <p:nvPr>
            <p:ph type="body" idx="1"/>
          </p:nvPr>
        </p:nvSpPr>
        <p:spPr>
          <a:xfrm>
            <a:off x="533400" y="1600200"/>
            <a:ext cx="7693025" cy="4114800"/>
          </a:xfrm>
        </p:spPr>
        <p:txBody>
          <a:bodyPr/>
          <a:lstStyle/>
          <a:p>
            <a:pPr>
              <a:buFontTx/>
              <a:buNone/>
            </a:pPr>
            <a:r>
              <a:rPr lang="en-US" sz="2400" dirty="0"/>
              <a:t>	This report is used to track the remaining project balance.</a:t>
            </a:r>
          </a:p>
          <a:p>
            <a:endParaRPr lang="en-US" sz="2400" dirty="0"/>
          </a:p>
          <a:p>
            <a:pPr>
              <a:buFontTx/>
              <a:buNone/>
            </a:pPr>
            <a:r>
              <a:rPr lang="en-US" sz="2400" dirty="0"/>
              <a:t>	This report should include:</a:t>
            </a:r>
          </a:p>
          <a:p>
            <a:pPr lvl="1"/>
            <a:r>
              <a:rPr lang="en-US" sz="2000" dirty="0"/>
              <a:t>Amount approved by BRB</a:t>
            </a:r>
          </a:p>
          <a:p>
            <a:pPr lvl="1"/>
            <a:r>
              <a:rPr lang="en-US" sz="2000" dirty="0"/>
              <a:t>Itemized lease supplements and amounts</a:t>
            </a:r>
          </a:p>
          <a:p>
            <a:pPr lvl="1"/>
            <a:r>
              <a:rPr lang="en-US" sz="2000" dirty="0"/>
              <a:t>Description of purchase</a:t>
            </a:r>
          </a:p>
          <a:p>
            <a:pPr lvl="1"/>
            <a:r>
              <a:rPr lang="en-US" sz="2000" dirty="0"/>
              <a:t>Invoice number</a:t>
            </a:r>
          </a:p>
          <a:p>
            <a:pPr lvl="1"/>
            <a:r>
              <a:rPr lang="en-US" sz="2000" dirty="0"/>
              <a:t>Remaining project balance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3400" y="762000"/>
            <a:ext cx="7693025" cy="914400"/>
          </a:xfrm>
        </p:spPr>
        <p:txBody>
          <a:bodyPr/>
          <a:lstStyle/>
          <a:p>
            <a:r>
              <a:rPr lang="en-US" sz="2800" dirty="0"/>
              <a:t>Sample Project Payment Analysis</a:t>
            </a:r>
          </a:p>
        </p:txBody>
      </p:sp>
      <p:sp>
        <p:nvSpPr>
          <p:cNvPr id="17411" name="Rectangle 3"/>
          <p:cNvSpPr>
            <a:spLocks noGrp="1" noChangeArrowheads="1"/>
          </p:cNvSpPr>
          <p:nvPr>
            <p:ph type="body" idx="1"/>
          </p:nvPr>
        </p:nvSpPr>
        <p:spPr>
          <a:xfrm>
            <a:off x="685800" y="1828800"/>
            <a:ext cx="7696200" cy="3886200"/>
          </a:xfrm>
        </p:spPr>
        <p:txBody>
          <a:bodyPr/>
          <a:lstStyle/>
          <a:p>
            <a:pPr>
              <a:lnSpc>
                <a:spcPct val="90000"/>
              </a:lnSpc>
              <a:buFontTx/>
              <a:buNone/>
            </a:pPr>
            <a:r>
              <a:rPr lang="en-US" sz="1400" u="sng" dirty="0"/>
              <a:t>Pmt #</a:t>
            </a:r>
            <a:r>
              <a:rPr lang="en-US" sz="1400" dirty="0"/>
              <a:t>     </a:t>
            </a:r>
            <a:r>
              <a:rPr lang="en-US" sz="1400" u="sng" dirty="0"/>
              <a:t>Vendor</a:t>
            </a:r>
            <a:r>
              <a:rPr lang="en-US" sz="1400" dirty="0"/>
              <a:t>     </a:t>
            </a:r>
            <a:r>
              <a:rPr lang="en-US" sz="1400" u="sng" dirty="0"/>
              <a:t>Invoice #</a:t>
            </a:r>
            <a:r>
              <a:rPr lang="en-US" sz="1400" dirty="0"/>
              <a:t>       </a:t>
            </a:r>
            <a:r>
              <a:rPr lang="en-US" sz="1400" u="sng" dirty="0" smtClean="0"/>
              <a:t>Invoice </a:t>
            </a:r>
            <a:r>
              <a:rPr lang="en-US" sz="1400" u="sng" dirty="0"/>
              <a:t>Amt</a:t>
            </a:r>
            <a:r>
              <a:rPr lang="en-US" sz="1400" dirty="0"/>
              <a:t>       </a:t>
            </a:r>
            <a:r>
              <a:rPr lang="en-US" sz="1400" u="sng" dirty="0"/>
              <a:t>Running Bal</a:t>
            </a:r>
            <a:r>
              <a:rPr lang="en-US" sz="1400" dirty="0"/>
              <a:t>           </a:t>
            </a:r>
            <a:r>
              <a:rPr lang="en-US" sz="1400" u="sng" dirty="0"/>
              <a:t>Lease </a:t>
            </a:r>
            <a:r>
              <a:rPr lang="en-US" sz="1400" u="sng" dirty="0" err="1"/>
              <a:t>Desc</a:t>
            </a:r>
            <a:endParaRPr lang="en-US" sz="1400" u="sng" dirty="0"/>
          </a:p>
          <a:p>
            <a:pPr>
              <a:lnSpc>
                <a:spcPct val="90000"/>
              </a:lnSpc>
              <a:buFontTx/>
              <a:buNone/>
            </a:pPr>
            <a:r>
              <a:rPr lang="en-US" sz="1400" dirty="0"/>
              <a:t>Beginning Balance 			     </a:t>
            </a:r>
            <a:r>
              <a:rPr lang="en-US" sz="1400" dirty="0" smtClean="0"/>
              <a:t>        </a:t>
            </a:r>
            <a:r>
              <a:rPr lang="en-US" sz="1400" dirty="0"/>
              <a:t>$2,500,000</a:t>
            </a:r>
          </a:p>
          <a:p>
            <a:pPr>
              <a:lnSpc>
                <a:spcPct val="90000"/>
              </a:lnSpc>
              <a:buFontTx/>
              <a:buNone/>
            </a:pPr>
            <a:endParaRPr lang="en-US" sz="1400" dirty="0"/>
          </a:p>
          <a:p>
            <a:pPr>
              <a:lnSpc>
                <a:spcPct val="90000"/>
              </a:lnSpc>
              <a:buFontTx/>
              <a:buNone/>
            </a:pPr>
            <a:r>
              <a:rPr lang="en-US" sz="1400" dirty="0" smtClean="0"/>
              <a:t>1</a:t>
            </a:r>
            <a:r>
              <a:rPr lang="en-US" sz="1400" dirty="0"/>
              <a:t>	          </a:t>
            </a:r>
            <a:r>
              <a:rPr lang="en-US" sz="1400" dirty="0" smtClean="0"/>
              <a:t>Dell	564939</a:t>
            </a:r>
            <a:r>
              <a:rPr lang="en-US" sz="1400" dirty="0"/>
              <a:t>	</a:t>
            </a:r>
            <a:r>
              <a:rPr lang="en-US" sz="1400" dirty="0" smtClean="0"/>
              <a:t>     </a:t>
            </a:r>
            <a:r>
              <a:rPr lang="en-US" sz="1400" dirty="0"/>
              <a:t>$75,000              </a:t>
            </a:r>
            <a:r>
              <a:rPr lang="en-US" sz="1400" dirty="0" smtClean="0"/>
              <a:t>2,425,000</a:t>
            </a:r>
            <a:r>
              <a:rPr lang="en-US" sz="1400" dirty="0"/>
              <a:t>	</a:t>
            </a:r>
            <a:r>
              <a:rPr lang="en-US" sz="1400" dirty="0" smtClean="0"/>
              <a:t>         Dell </a:t>
            </a:r>
            <a:r>
              <a:rPr lang="en-US" sz="1400" dirty="0"/>
              <a:t>Servers</a:t>
            </a:r>
          </a:p>
          <a:p>
            <a:pPr>
              <a:lnSpc>
                <a:spcPct val="90000"/>
              </a:lnSpc>
              <a:buFontTx/>
              <a:buNone/>
            </a:pPr>
            <a:endParaRPr lang="en-US" sz="1400" dirty="0"/>
          </a:p>
          <a:p>
            <a:pPr>
              <a:lnSpc>
                <a:spcPct val="90000"/>
              </a:lnSpc>
              <a:buFontTx/>
              <a:buNone/>
            </a:pPr>
            <a:r>
              <a:rPr lang="en-US" sz="1400" dirty="0" smtClean="0"/>
              <a:t>2</a:t>
            </a:r>
            <a:r>
              <a:rPr lang="en-US" sz="1400" dirty="0"/>
              <a:t>	</a:t>
            </a:r>
            <a:r>
              <a:rPr lang="en-US" sz="1400" dirty="0" smtClean="0"/>
              <a:t>          Dell	564941</a:t>
            </a:r>
            <a:r>
              <a:rPr lang="en-US" sz="1400" dirty="0"/>
              <a:t>	   $150,000		</a:t>
            </a:r>
            <a:r>
              <a:rPr lang="en-US" sz="1400" dirty="0" smtClean="0"/>
              <a:t>         Mainframe</a:t>
            </a:r>
            <a:endParaRPr lang="en-US" sz="1400" dirty="0"/>
          </a:p>
          <a:p>
            <a:pPr>
              <a:lnSpc>
                <a:spcPct val="90000"/>
              </a:lnSpc>
              <a:buFontTx/>
              <a:buNone/>
            </a:pPr>
            <a:r>
              <a:rPr lang="en-US" sz="1400" dirty="0"/>
              <a:t>	          </a:t>
            </a:r>
            <a:r>
              <a:rPr lang="en-US" sz="1400" dirty="0" smtClean="0"/>
              <a:t>Hughes	564942</a:t>
            </a:r>
            <a:r>
              <a:rPr lang="en-US" sz="1400" dirty="0"/>
              <a:t>	  </a:t>
            </a:r>
            <a:r>
              <a:rPr lang="en-US" sz="1400" u="sng" dirty="0"/>
              <a:t> $100,000</a:t>
            </a:r>
            <a:r>
              <a:rPr lang="en-US" sz="1400" dirty="0"/>
              <a:t>		</a:t>
            </a:r>
            <a:r>
              <a:rPr lang="en-US" sz="1400" dirty="0" smtClean="0"/>
              <a:t>         Installation</a:t>
            </a:r>
            <a:endParaRPr lang="en-US" sz="1400" dirty="0"/>
          </a:p>
          <a:p>
            <a:pPr>
              <a:lnSpc>
                <a:spcPct val="90000"/>
              </a:lnSpc>
              <a:buFontTx/>
              <a:buNone/>
            </a:pPr>
            <a:r>
              <a:rPr lang="en-US" sz="1400" dirty="0"/>
              <a:t>	          Total Pmt #</a:t>
            </a:r>
            <a:r>
              <a:rPr lang="en-US" sz="1400" dirty="0" smtClean="0"/>
              <a:t>2	   $</a:t>
            </a:r>
            <a:r>
              <a:rPr lang="en-US" sz="1400" dirty="0"/>
              <a:t>250,000      </a:t>
            </a:r>
            <a:r>
              <a:rPr lang="en-US" sz="1400" dirty="0" smtClean="0"/>
              <a:t>       </a:t>
            </a:r>
            <a:r>
              <a:rPr lang="en-US" sz="1400" dirty="0"/>
              <a:t>2,175,000</a:t>
            </a:r>
          </a:p>
          <a:p>
            <a:pPr>
              <a:lnSpc>
                <a:spcPct val="90000"/>
              </a:lnSpc>
              <a:buFontTx/>
              <a:buNone/>
            </a:pPr>
            <a:endParaRPr lang="en-US" sz="1400" dirty="0"/>
          </a:p>
          <a:p>
            <a:pPr>
              <a:lnSpc>
                <a:spcPct val="90000"/>
              </a:lnSpc>
              <a:buFontTx/>
              <a:buNone/>
            </a:pPr>
            <a:r>
              <a:rPr lang="en-US" sz="1400" dirty="0" smtClean="0"/>
              <a:t>3		Hughes    </a:t>
            </a:r>
            <a:r>
              <a:rPr lang="en-US" sz="1400" dirty="0"/>
              <a:t>564945	   $175,000      </a:t>
            </a:r>
            <a:r>
              <a:rPr lang="en-US" sz="1400" dirty="0" smtClean="0"/>
              <a:t>       </a:t>
            </a:r>
            <a:r>
              <a:rPr lang="en-US" sz="1400" dirty="0"/>
              <a:t>2,000,000	</a:t>
            </a:r>
            <a:r>
              <a:rPr lang="en-US" sz="1400" dirty="0" smtClean="0"/>
              <a:t>        HVAC </a:t>
            </a:r>
            <a:r>
              <a:rPr lang="en-US" sz="1400" dirty="0"/>
              <a:t>							</a:t>
            </a:r>
            <a:r>
              <a:rPr lang="en-US" sz="1400" dirty="0" smtClean="0"/>
              <a:t>        Equipment</a:t>
            </a:r>
            <a:endParaRPr lang="en-US" sz="1400" dirty="0"/>
          </a:p>
          <a:p>
            <a:pPr>
              <a:lnSpc>
                <a:spcPct val="90000"/>
              </a:lnSpc>
              <a:buFontTx/>
              <a:buNone/>
            </a:pPr>
            <a:endParaRPr lang="en-US" sz="1400" dirty="0"/>
          </a:p>
          <a:p>
            <a:pPr>
              <a:lnSpc>
                <a:spcPct val="90000"/>
              </a:lnSpc>
              <a:buFontTx/>
              <a:buNone/>
            </a:pPr>
            <a:endParaRPr lang="en-US" sz="1400" dirty="0"/>
          </a:p>
          <a:p>
            <a:pPr>
              <a:lnSpc>
                <a:spcPct val="90000"/>
              </a:lnSpc>
              <a:buFontTx/>
              <a:buNone/>
            </a:pPr>
            <a:r>
              <a:rPr lang="en-US" sz="1400" dirty="0"/>
              <a:t>Total Contract/Authorization		         </a:t>
            </a:r>
            <a:r>
              <a:rPr lang="en-US" sz="1400" dirty="0" smtClean="0"/>
              <a:t>    $</a:t>
            </a:r>
            <a:r>
              <a:rPr lang="en-US" sz="1400" dirty="0"/>
              <a:t>2,500,000</a:t>
            </a:r>
          </a:p>
          <a:p>
            <a:pPr>
              <a:lnSpc>
                <a:spcPct val="90000"/>
              </a:lnSpc>
              <a:buFontTx/>
              <a:buNone/>
            </a:pPr>
            <a:r>
              <a:rPr lang="en-US" sz="1400" dirty="0"/>
              <a:t>Total Leases Processed		</a:t>
            </a:r>
            <a:r>
              <a:rPr lang="en-US" sz="1400" dirty="0" smtClean="0"/>
              <a:t>            </a:t>
            </a:r>
            <a:r>
              <a:rPr lang="en-US" sz="1400" u="sng" dirty="0" smtClean="0"/>
              <a:t>      </a:t>
            </a:r>
            <a:r>
              <a:rPr lang="en-US" sz="1400" u="sng" dirty="0"/>
              <a:t>500,000</a:t>
            </a:r>
          </a:p>
          <a:p>
            <a:pPr>
              <a:lnSpc>
                <a:spcPct val="90000"/>
              </a:lnSpc>
              <a:buFontTx/>
              <a:buNone/>
            </a:pPr>
            <a:r>
              <a:rPr lang="en-US" sz="1400" dirty="0"/>
              <a:t>Balance Remaining as of </a:t>
            </a:r>
            <a:r>
              <a:rPr lang="en-US" sz="1400" dirty="0" smtClean="0"/>
              <a:t>_/_/_</a:t>
            </a:r>
            <a:r>
              <a:rPr lang="en-US" sz="1400" dirty="0"/>
              <a:t>		    </a:t>
            </a:r>
            <a:r>
              <a:rPr lang="en-US" sz="1400" dirty="0" smtClean="0"/>
              <a:t>         </a:t>
            </a:r>
            <a:r>
              <a:rPr lang="en-US" sz="1400" dirty="0"/>
              <a:t>$2,000,000</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Draw Schedule Update</a:t>
            </a:r>
          </a:p>
        </p:txBody>
      </p:sp>
      <p:sp>
        <p:nvSpPr>
          <p:cNvPr id="19459" name="Rectangle 3"/>
          <p:cNvSpPr>
            <a:spLocks noGrp="1" noChangeArrowheads="1"/>
          </p:cNvSpPr>
          <p:nvPr>
            <p:ph type="body" idx="1"/>
          </p:nvPr>
        </p:nvSpPr>
        <p:spPr/>
        <p:txBody>
          <a:bodyPr/>
          <a:lstStyle/>
          <a:p>
            <a:r>
              <a:rPr lang="en-US" sz="2400"/>
              <a:t>TPFA’s Program Coordinator may periodically request updates regarding your agency’s financing plans.</a:t>
            </a:r>
          </a:p>
          <a:p>
            <a:pPr>
              <a:buFontTx/>
              <a:buNone/>
            </a:pPr>
            <a:endParaRPr lang="en-US" sz="1400"/>
          </a:p>
          <a:p>
            <a:r>
              <a:rPr lang="en-US" sz="2400"/>
              <a:t>This information is used to manage the timing of issuing commercial paper and to keep the cost of borrowing at a minimum.</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600200" y="381000"/>
            <a:ext cx="6626225" cy="914400"/>
          </a:xfrm>
        </p:spPr>
        <p:txBody>
          <a:bodyPr>
            <a:normAutofit fontScale="90000"/>
          </a:bodyPr>
          <a:lstStyle/>
          <a:p>
            <a:r>
              <a:rPr lang="en-US" dirty="0"/>
              <a:t>Sample Amortization Schedule</a:t>
            </a:r>
          </a:p>
        </p:txBody>
      </p:sp>
      <p:graphicFrame>
        <p:nvGraphicFramePr>
          <p:cNvPr id="21145" name="Group 665"/>
          <p:cNvGraphicFramePr>
            <a:graphicFrameLocks noGrp="1"/>
          </p:cNvGraphicFramePr>
          <p:nvPr/>
        </p:nvGraphicFramePr>
        <p:xfrm>
          <a:off x="914400" y="1447800"/>
          <a:ext cx="7619999" cy="4800600"/>
        </p:xfrm>
        <a:graphic>
          <a:graphicData uri="http://schemas.openxmlformats.org/drawingml/2006/table">
            <a:tbl>
              <a:tblPr/>
              <a:tblGrid>
                <a:gridCol w="889000"/>
                <a:gridCol w="1565234"/>
                <a:gridCol w="1108363"/>
                <a:gridCol w="950026"/>
                <a:gridCol w="950026"/>
                <a:gridCol w="1108363"/>
                <a:gridCol w="1048987"/>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Agency</a:t>
                      </a: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300</a:t>
                      </a:r>
                    </a:p>
                  </a:txBody>
                  <a:tcPr horzOverflow="overflow">
                    <a:lnL>
                      <a:noFill/>
                    </a:lnL>
                    <a:lnR>
                      <a:noFill/>
                    </a:lnR>
                    <a:lnT cap="flat">
                      <a:noFill/>
                    </a:lnT>
                    <a:lnB>
                      <a:noFill/>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ABC Agency</a:t>
                      </a:r>
                    </a:p>
                  </a:txBody>
                  <a:tcPr horzOverflow="overflow">
                    <a:lnL>
                      <a:noFill/>
                    </a:lnL>
                    <a:lnR>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cap="flat">
                      <a:noFill/>
                    </a:lnR>
                    <a:lnT cap="flat">
                      <a:noFill/>
                    </a:lnT>
                    <a:lnB>
                      <a:noFill/>
                    </a:lnB>
                    <a:lnTlToBr>
                      <a:noFill/>
                    </a:lnTlToBr>
                    <a:lnBlToTr>
                      <a:noFill/>
                    </a:lnBlToTr>
                    <a:noFill/>
                  </a:tcPr>
                </a:tc>
              </a:tr>
              <a:tr h="22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Description</a:t>
                      </a:r>
                    </a:p>
                  </a:txBody>
                  <a:tcPr horzOverflow="overflow">
                    <a:lnL cap="flat">
                      <a:noFill/>
                    </a:lnL>
                    <a:lnR>
                      <a:noFill/>
                    </a:lnR>
                    <a:lnT>
                      <a:noFill/>
                    </a:lnT>
                    <a:lnB>
                      <a:noFill/>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ABC Asset</a:t>
                      </a:r>
                    </a:p>
                  </a:txBody>
                  <a:tcPr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r>
              <a:tr h="2249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dirty="0" smtClean="0">
                          <a:ln>
                            <a:noFill/>
                          </a:ln>
                          <a:solidFill>
                            <a:schemeClr val="tx1"/>
                          </a:solidFill>
                          <a:effectLst/>
                          <a:latin typeface="Arial" pitchFamily="34" charset="0"/>
                          <a:cs typeface="Arial" pitchFamily="34" charset="0"/>
                        </a:rPr>
                        <a:t>Lease #</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dirty="0" smtClean="0">
                          <a:ln>
                            <a:noFill/>
                          </a:ln>
                          <a:solidFill>
                            <a:schemeClr val="tx1"/>
                          </a:solidFill>
                          <a:effectLst/>
                          <a:latin typeface="Arial" pitchFamily="34" charset="0"/>
                          <a:cs typeface="Arial" pitchFamily="34" charset="0"/>
                        </a:rPr>
                        <a:t>Purchase Date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Maturity Date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Admin Rate</a:t>
                      </a:r>
                      <a:endParaRPr kumimoji="0" lang="en-US" sz="900" b="1" i="0" u="sng"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Interest Rate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Vendor Price</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r>
              <a:tr h="2249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2CP-3000</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04/16/2010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08/01/2024</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1%</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5%</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370,093.21</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r>
              <a:tr h="2249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Tran Date</a:t>
                      </a: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dirty="0" smtClean="0">
                          <a:ln>
                            <a:noFill/>
                          </a:ln>
                          <a:solidFill>
                            <a:schemeClr val="tx1"/>
                          </a:solidFill>
                          <a:effectLst/>
                          <a:latin typeface="Arial" pitchFamily="34" charset="0"/>
                          <a:cs typeface="Arial" pitchFamily="34" charset="0"/>
                        </a:rPr>
                        <a:t>Outstanding Balance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Payment Due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Principal</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Interest</a:t>
                      </a:r>
                      <a:endParaRPr kumimoji="0" lang="en-US" sz="900" b="1" i="0" u="sng"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Admin Amt</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sng" strike="noStrike" cap="none" normalizeH="0" baseline="0" smtClean="0">
                          <a:ln>
                            <a:noFill/>
                          </a:ln>
                          <a:solidFill>
                            <a:schemeClr val="tx1"/>
                          </a:solidFill>
                          <a:effectLst/>
                          <a:latin typeface="Arial" pitchFamily="34" charset="0"/>
                          <a:cs typeface="Arial" pitchFamily="34" charset="0"/>
                        </a:rPr>
                        <a:t>Rebate</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dirty="0">
                          <a:solidFill>
                            <a:srgbClr val="000000"/>
                          </a:solidFill>
                          <a:latin typeface="Arial" pitchFamily="34" charset="0"/>
                          <a:cs typeface="Arial" pitchFamily="34" charset="0"/>
                        </a:rPr>
                        <a:t>08/01/2010</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370,093.21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23,660.55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17,150.97</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5,424.65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1,084.93</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dirty="0">
                          <a:solidFill>
                            <a:srgbClr val="000000"/>
                          </a:solidFill>
                          <a:latin typeface="Arial" pitchFamily="34" charset="0"/>
                          <a:cs typeface="Arial" pitchFamily="34" charset="0"/>
                        </a:rPr>
                        <a:t>08/01/2011</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352,942.24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39,185.04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18,008.51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17,647.11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3,529.42</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08/01/2012</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334,933.73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39,004.97</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18,908.94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16,746.69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3,349.34</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08/01/2013</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316,024.79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38,815.88</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19,854.39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15,801.24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3,160.25</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08/01/2014</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296,170.40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38,617.33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20,847.11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14,808.52</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2,961.70</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08/01/2015</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275,323.29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38,408.85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21,889.46</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13,766.16</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2,753.23</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08/01/2016</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253,433.83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38,189.96</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22,983.93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12,671.69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2,534.34</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08/01/2017</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230,449.90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37,960.13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24,133.13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11,522.50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2,304.50</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08/01/2018</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206,316.77</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37,718.80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25,339.79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10,315.84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2,063.17</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08/01/2019</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180,976.98</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37,465.40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26,606.78</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9,048.85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1,809.77</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dirty="0">
                          <a:solidFill>
                            <a:srgbClr val="000000"/>
                          </a:solidFill>
                          <a:latin typeface="Arial" pitchFamily="34" charset="0"/>
                          <a:cs typeface="Arial" pitchFamily="34" charset="0"/>
                        </a:rPr>
                        <a:t>08/01/2020</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154,370.20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37,199.33</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27,937.12</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7,718.51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1,543.70</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08/01/2021</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126,433.08</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36,919.95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a:solidFill>
                            <a:srgbClr val="000000"/>
                          </a:solidFill>
                          <a:latin typeface="Arial" pitchFamily="34" charset="0"/>
                          <a:cs typeface="Arial" pitchFamily="34" charset="0"/>
                        </a:rPr>
                        <a:t>29,333.97</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6,321.65</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1,264.33</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a:solidFill>
                            <a:srgbClr val="000000"/>
                          </a:solidFill>
                          <a:latin typeface="Arial" pitchFamily="34" charset="0"/>
                          <a:cs typeface="Arial" pitchFamily="34" charset="0"/>
                        </a:rPr>
                        <a:t>08/01/2022</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97,099.11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36,626.62</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30,800.67</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4,854.96</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970.99</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dirty="0">
                          <a:solidFill>
                            <a:srgbClr val="000000"/>
                          </a:solidFill>
                          <a:latin typeface="Arial" pitchFamily="34" charset="0"/>
                          <a:cs typeface="Arial" pitchFamily="34" charset="0"/>
                        </a:rPr>
                        <a:t>08/01/2023</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66,298.44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36,318.60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32,340.70</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3,314.92</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662.98</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algn="ctr" fontAlgn="b"/>
                      <a:r>
                        <a:rPr lang="en-US" sz="900" b="0" i="0" u="none" strike="noStrike" dirty="0">
                          <a:solidFill>
                            <a:srgbClr val="000000"/>
                          </a:solidFill>
                          <a:latin typeface="Arial" pitchFamily="34" charset="0"/>
                          <a:cs typeface="Arial" pitchFamily="34" charset="0"/>
                        </a:rPr>
                        <a:t>08/01/2024</a:t>
                      </a:r>
                    </a:p>
                  </a:txBody>
                  <a:tcPr marL="9525" marR="9525" marT="9525" marB="0" anchor="b">
                    <a:lnL cap="flat">
                      <a:noFill/>
                    </a:lnL>
                    <a:lnR>
                      <a:noFill/>
                    </a:lnR>
                    <a:lnT>
                      <a:noFill/>
                    </a:lnT>
                    <a:lnB>
                      <a:noFill/>
                    </a:lnB>
                    <a:lnTlToBr>
                      <a:noFill/>
                    </a:lnTlToBr>
                    <a:lnBlToTr>
                      <a:noFill/>
                    </a:lnBlToTr>
                    <a:noFill/>
                  </a:tcPr>
                </a:tc>
                <a:tc>
                  <a:txBody>
                    <a:bodyPr/>
                    <a:lstStyle/>
                    <a:p>
                      <a:pPr algn="ctr" fontAlgn="b"/>
                      <a:r>
                        <a:rPr lang="en-US" sz="900" b="0" i="0" u="none" strike="noStrike" dirty="0">
                          <a:solidFill>
                            <a:srgbClr val="000000"/>
                          </a:solidFill>
                          <a:latin typeface="Arial" pitchFamily="34" charset="0"/>
                          <a:cs typeface="Arial" pitchFamily="34" charset="0"/>
                        </a:rPr>
                        <a:t>33,957.74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sng" strike="noStrike" dirty="0">
                          <a:solidFill>
                            <a:srgbClr val="000000"/>
                          </a:solidFill>
                          <a:latin typeface="Arial" pitchFamily="34" charset="0"/>
                          <a:cs typeface="Arial" pitchFamily="34" charset="0"/>
                        </a:rPr>
                        <a:t>35,995.21</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sng" strike="noStrike" dirty="0">
                          <a:solidFill>
                            <a:srgbClr val="000000"/>
                          </a:solidFill>
                          <a:latin typeface="Arial" pitchFamily="34" charset="0"/>
                          <a:cs typeface="Arial" pitchFamily="34" charset="0"/>
                        </a:rPr>
                        <a:t>33,957.74</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sng" strike="noStrike" dirty="0">
                          <a:solidFill>
                            <a:srgbClr val="000000"/>
                          </a:solidFill>
                          <a:latin typeface="Arial" pitchFamily="34" charset="0"/>
                          <a:cs typeface="Arial" pitchFamily="34" charset="0"/>
                        </a:rPr>
                        <a:t>1,697.89</a:t>
                      </a:r>
                    </a:p>
                  </a:txBody>
                  <a:tcPr marL="9525" marR="9525" marT="9525" marB="0" anchor="b">
                    <a:lnL>
                      <a:noFill/>
                    </a:lnL>
                    <a:lnR>
                      <a:noFill/>
                    </a:lnR>
                    <a:lnT>
                      <a:noFill/>
                    </a:lnT>
                    <a:lnB>
                      <a:noFill/>
                    </a:lnB>
                    <a:lnTlToBr>
                      <a:noFill/>
                    </a:lnTlToBr>
                    <a:lnBlToTr>
                      <a:noFill/>
                    </a:lnBlToTr>
                    <a:noFill/>
                  </a:tcPr>
                </a:tc>
                <a:tc>
                  <a:txBody>
                    <a:bodyPr/>
                    <a:lstStyle/>
                    <a:p>
                      <a:pPr algn="ctr" fontAlgn="b"/>
                      <a:r>
                        <a:rPr lang="en-US" sz="900" b="0" i="0" u="sng" strike="noStrike" dirty="0">
                          <a:solidFill>
                            <a:srgbClr val="000000"/>
                          </a:solidFill>
                          <a:latin typeface="Arial" pitchFamily="34" charset="0"/>
                          <a:cs typeface="Arial" pitchFamily="34" charset="0"/>
                        </a:rPr>
                        <a:t>339.58</a:t>
                      </a:r>
                    </a:p>
                  </a:txBody>
                  <a:tcPr marL="9525" marR="9525" marT="9525" marB="0" anchor="b">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a:noFill/>
                    </a:lnL>
                    <a:lnR cap="flat">
                      <a:noFill/>
                    </a:lnR>
                    <a:lnT>
                      <a:noFill/>
                    </a:lnT>
                    <a:lnB>
                      <a:noFill/>
                    </a:lnB>
                    <a:lnTlToBr>
                      <a:noFill/>
                    </a:lnTlToBr>
                    <a:lnBlToTr>
                      <a:noFill/>
                    </a:lnBlToTr>
                    <a:noFill/>
                  </a:tcPr>
                </a:tc>
              </a:tr>
              <a:tr h="2249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900" b="1" i="0" u="none" strike="noStrike" cap="none" normalizeH="0" baseline="0" dirty="0" smtClean="0">
                        <a:ln>
                          <a:noFill/>
                        </a:ln>
                        <a:solidFill>
                          <a:schemeClr val="tx1"/>
                        </a:solidFill>
                        <a:effectLst/>
                        <a:latin typeface="Arial" pitchFamily="34" charset="0"/>
                        <a:cs typeface="Arial" pitchFamily="34" charset="0"/>
                      </a:endParaRPr>
                    </a:p>
                  </a:txBody>
                  <a:tcPr marT="9144" marB="0" anchor="b"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Lease 2CP-3000</a:t>
                      </a:r>
                    </a:p>
                  </a:txBody>
                  <a:tcPr marT="91440" marB="0" anchor="b"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552,086.62</a:t>
                      </a:r>
                    </a:p>
                  </a:txBody>
                  <a:tcPr marT="91440" marB="0" anchor="b"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370,093.21</a:t>
                      </a:r>
                    </a:p>
                  </a:txBody>
                  <a:tcPr marT="91440" marB="0" anchor="b"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151,661.18</a:t>
                      </a:r>
                    </a:p>
                  </a:txBody>
                  <a:tcPr marT="91440" marB="0" anchor="b"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30,332.23</a:t>
                      </a:r>
                    </a:p>
                  </a:txBody>
                  <a:tcPr marT="91440" marB="0" anchor="b"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381000"/>
            <a:ext cx="8229600" cy="1143000"/>
          </a:xfrm>
        </p:spPr>
        <p:txBody>
          <a:bodyPr/>
          <a:lstStyle/>
          <a:p>
            <a:r>
              <a:rPr lang="en-US" dirty="0"/>
              <a:t>Debt Service Transfer</a:t>
            </a:r>
          </a:p>
        </p:txBody>
      </p:sp>
      <p:sp>
        <p:nvSpPr>
          <p:cNvPr id="21507" name="Rectangle 3"/>
          <p:cNvSpPr>
            <a:spLocks noGrp="1" noChangeArrowheads="1"/>
          </p:cNvSpPr>
          <p:nvPr>
            <p:ph type="body" idx="1"/>
          </p:nvPr>
        </p:nvSpPr>
        <p:spPr>
          <a:xfrm>
            <a:off x="457200" y="1524000"/>
            <a:ext cx="7769225" cy="4191000"/>
          </a:xfrm>
        </p:spPr>
        <p:txBody>
          <a:bodyPr/>
          <a:lstStyle/>
          <a:p>
            <a:pPr>
              <a:buFontTx/>
              <a:buNone/>
            </a:pPr>
            <a:r>
              <a:rPr lang="en-US" sz="1800" dirty="0"/>
              <a:t>	TPFA will notify agencies of the anticipated transfer date prior to  August 1</a:t>
            </a:r>
            <a:r>
              <a:rPr lang="en-US" sz="1800" baseline="30000" dirty="0"/>
              <a:t>st</a:t>
            </a:r>
            <a:r>
              <a:rPr lang="en-US" sz="1800" dirty="0"/>
              <a:t> of each year.  TPFA will initiate a transfer in USAS via a journal voucher.  An example of the voucher is provided below:</a:t>
            </a:r>
          </a:p>
          <a:p>
            <a:pPr>
              <a:buFontTx/>
              <a:buNone/>
            </a:pPr>
            <a:endParaRPr lang="en-US" sz="1800" dirty="0" smtClean="0"/>
          </a:p>
          <a:p>
            <a:pPr>
              <a:buFontTx/>
              <a:buNone/>
            </a:pPr>
            <a:r>
              <a:rPr lang="en-US" sz="1800" dirty="0" smtClean="0"/>
              <a:t>	</a:t>
            </a:r>
            <a:r>
              <a:rPr lang="en-US" sz="1800" u="sng" dirty="0" smtClean="0"/>
              <a:t>Agency</a:t>
            </a:r>
            <a:r>
              <a:rPr lang="en-US" sz="1800" dirty="0" smtClean="0"/>
              <a:t> </a:t>
            </a:r>
            <a:endParaRPr lang="en-US" sz="1800" u="sng" dirty="0"/>
          </a:p>
          <a:p>
            <a:pPr>
              <a:buNone/>
            </a:pPr>
            <a:r>
              <a:rPr lang="en-US" sz="1800" dirty="0"/>
              <a:t>	</a:t>
            </a:r>
            <a:r>
              <a:rPr lang="en-US" sz="1800" u="sng" dirty="0" smtClean="0"/>
              <a:t>Fund</a:t>
            </a:r>
            <a:r>
              <a:rPr lang="en-US" sz="1800" dirty="0" smtClean="0"/>
              <a:t>       </a:t>
            </a:r>
            <a:r>
              <a:rPr lang="en-US" sz="1800" u="sng" dirty="0" smtClean="0"/>
              <a:t>T-Code</a:t>
            </a:r>
            <a:r>
              <a:rPr lang="en-US" sz="1800" dirty="0" smtClean="0"/>
              <a:t>   </a:t>
            </a:r>
            <a:r>
              <a:rPr lang="en-US" sz="1800" u="sng" dirty="0"/>
              <a:t>AY</a:t>
            </a:r>
            <a:r>
              <a:rPr lang="en-US" sz="1800" dirty="0"/>
              <a:t>   </a:t>
            </a:r>
            <a:r>
              <a:rPr lang="en-US" sz="1800" u="sng" dirty="0"/>
              <a:t>COBJ</a:t>
            </a:r>
            <a:r>
              <a:rPr lang="en-US" sz="1800" dirty="0"/>
              <a:t>    </a:t>
            </a:r>
            <a:r>
              <a:rPr lang="en-US" sz="1800" dirty="0" smtClean="0"/>
              <a:t> </a:t>
            </a:r>
            <a:r>
              <a:rPr lang="en-US" sz="1800" u="sng" dirty="0" smtClean="0"/>
              <a:t>AOBJ</a:t>
            </a:r>
            <a:r>
              <a:rPr lang="en-US" sz="1800" dirty="0" smtClean="0"/>
              <a:t>      </a:t>
            </a:r>
            <a:r>
              <a:rPr lang="en-US" sz="1800" u="sng" dirty="0"/>
              <a:t>Index/PCA</a:t>
            </a:r>
            <a:r>
              <a:rPr lang="en-US" sz="1800" dirty="0"/>
              <a:t>    </a:t>
            </a:r>
            <a:r>
              <a:rPr lang="en-US" sz="1800" u="sng" dirty="0" smtClean="0"/>
              <a:t>Agency</a:t>
            </a:r>
          </a:p>
          <a:p>
            <a:pPr>
              <a:buFontTx/>
              <a:buNone/>
            </a:pPr>
            <a:r>
              <a:rPr lang="en-US" sz="1800" dirty="0"/>
              <a:t>	Client       </a:t>
            </a:r>
            <a:r>
              <a:rPr lang="en-US" sz="1800" dirty="0" smtClean="0"/>
              <a:t> 448      AY   </a:t>
            </a:r>
            <a:r>
              <a:rPr lang="en-US" sz="1800" dirty="0"/>
              <a:t>7964     </a:t>
            </a:r>
            <a:r>
              <a:rPr lang="en-US" sz="1800" dirty="0" smtClean="0"/>
              <a:t>Client      </a:t>
            </a:r>
            <a:r>
              <a:rPr lang="en-US" sz="1800" dirty="0" err="1" smtClean="0"/>
              <a:t>Client</a:t>
            </a:r>
            <a:r>
              <a:rPr lang="en-US" sz="1800" dirty="0" smtClean="0"/>
              <a:t>           </a:t>
            </a:r>
            <a:r>
              <a:rPr lang="en-US" sz="1800" dirty="0" err="1" smtClean="0"/>
              <a:t>Client</a:t>
            </a:r>
            <a:endParaRPr lang="en-US" sz="1800" dirty="0"/>
          </a:p>
          <a:p>
            <a:pPr>
              <a:buFontTx/>
              <a:buNone/>
            </a:pPr>
            <a:r>
              <a:rPr lang="en-US" sz="1800" dirty="0"/>
              <a:t>	347	         449      </a:t>
            </a:r>
            <a:r>
              <a:rPr lang="en-US" sz="1800" dirty="0" smtClean="0"/>
              <a:t>AY   </a:t>
            </a:r>
            <a:r>
              <a:rPr lang="en-US" sz="1800" dirty="0"/>
              <a:t>3964	</a:t>
            </a:r>
            <a:r>
              <a:rPr lang="en-US" sz="1800" dirty="0" smtClean="0"/>
              <a:t>    </a:t>
            </a:r>
            <a:r>
              <a:rPr lang="en-US" sz="1800" dirty="0"/>
              <a:t>TPFA</a:t>
            </a:r>
          </a:p>
          <a:p>
            <a:pPr>
              <a:buFontTx/>
              <a:buNone/>
            </a:pPr>
            <a:endParaRPr lang="en-US" sz="1800" dirty="0"/>
          </a:p>
          <a:p>
            <a:pPr>
              <a:buFontTx/>
              <a:buNone/>
            </a:pPr>
            <a:r>
              <a:rPr lang="en-US" sz="1800" dirty="0"/>
              <a:t>	TPFA will forward copies of the transfer document to the </a:t>
            </a:r>
            <a:r>
              <a:rPr lang="en-US" sz="1800" dirty="0" smtClean="0"/>
              <a:t>agency MLPP </a:t>
            </a:r>
            <a:r>
              <a:rPr lang="en-US" sz="1800" dirty="0"/>
              <a:t>contact after all transfers have processed.</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762000"/>
            <a:ext cx="7540625" cy="914400"/>
          </a:xfrm>
        </p:spPr>
        <p:txBody>
          <a:bodyPr>
            <a:normAutofit fontScale="90000"/>
          </a:bodyPr>
          <a:lstStyle/>
          <a:p>
            <a:r>
              <a:rPr lang="en-US" dirty="0"/>
              <a:t>MLPP – Reporting Requirements</a:t>
            </a:r>
          </a:p>
        </p:txBody>
      </p:sp>
      <p:sp>
        <p:nvSpPr>
          <p:cNvPr id="24579" name="Rectangle 3"/>
          <p:cNvSpPr>
            <a:spLocks noGrp="1" noChangeArrowheads="1"/>
          </p:cNvSpPr>
          <p:nvPr>
            <p:ph type="body" idx="1"/>
          </p:nvPr>
        </p:nvSpPr>
        <p:spPr>
          <a:xfrm>
            <a:off x="457200" y="2209800"/>
            <a:ext cx="8229600" cy="3797300"/>
          </a:xfrm>
        </p:spPr>
        <p:txBody>
          <a:bodyPr/>
          <a:lstStyle/>
          <a:p>
            <a:r>
              <a:rPr lang="en-US" b="1" dirty="0"/>
              <a:t>AFR</a:t>
            </a:r>
            <a:r>
              <a:rPr lang="en-US" dirty="0"/>
              <a:t> – see section</a:t>
            </a:r>
            <a:r>
              <a:rPr lang="en-US" dirty="0">
                <a:latin typeface="AvantGarde-Book" charset="0"/>
              </a:rPr>
              <a:t> </a:t>
            </a:r>
            <a:r>
              <a:rPr lang="en-US" dirty="0" smtClean="0">
                <a:latin typeface="AvantGarde-Book" charset="0"/>
              </a:rPr>
              <a:t>6.13  </a:t>
            </a:r>
            <a:r>
              <a:rPr lang="en-US" dirty="0">
                <a:latin typeface="AvantGarde-Book" charset="0"/>
              </a:rPr>
              <a:t>in the July </a:t>
            </a:r>
            <a:r>
              <a:rPr lang="en-US" dirty="0" smtClean="0">
                <a:latin typeface="AvantGarde-Book" charset="0"/>
              </a:rPr>
              <a:t>2009 </a:t>
            </a:r>
            <a:r>
              <a:rPr lang="en-US" dirty="0">
                <a:latin typeface="AvantGarde-Book" charset="0"/>
              </a:rPr>
              <a:t>Reporting Requirements for Annual Financial Reports of State Agencies</a:t>
            </a:r>
          </a:p>
          <a:p>
            <a:endParaRPr lang="en-US" dirty="0">
              <a:latin typeface="AvantGarde-Book" charset="0"/>
            </a:endParaRPr>
          </a:p>
          <a:p>
            <a:r>
              <a:rPr lang="en-US" b="1" dirty="0">
                <a:latin typeface="AvantGarde-Book" charset="0"/>
              </a:rPr>
              <a:t>SPA</a:t>
            </a:r>
            <a:r>
              <a:rPr lang="en-US" dirty="0">
                <a:latin typeface="AvantGarde-Book" charset="0"/>
              </a:rPr>
              <a:t> – see section 1.8 in the February 2008 SPA Process User’s Guide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ctrTitle"/>
          </p:nvPr>
        </p:nvSpPr>
        <p:spPr>
          <a:xfrm>
            <a:off x="609600" y="122238"/>
            <a:ext cx="7772400" cy="3382962"/>
          </a:xfrm>
        </p:spPr>
        <p:txBody>
          <a:bodyPr/>
          <a:lstStyle/>
          <a:p>
            <a:pPr marL="1117600" indent="-1117600" eaLnBrk="1" fontAlgn="auto" hangingPunct="1">
              <a:spcAft>
                <a:spcPts val="0"/>
              </a:spcAft>
              <a:defRPr/>
            </a:pPr>
            <a:r>
              <a:rPr lang="en-US" dirty="0"/>
              <a:t/>
            </a:r>
            <a:br>
              <a:rPr lang="en-US" dirty="0"/>
            </a:br>
            <a:r>
              <a:rPr lang="en-US" dirty="0" smtClean="0"/>
              <a:t>I. Debt Overview</a:t>
            </a:r>
            <a:endParaRPr lang="en-US" dirty="0"/>
          </a:p>
        </p:txBody>
      </p:sp>
    </p:spTree>
  </p:cSld>
  <p:clrMapOvr>
    <a:masterClrMapping/>
  </p:clrMapOvr>
  <p:transition spd="med">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US"/>
              <a:t>Summary</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a:t>Eligibility </a:t>
            </a:r>
            <a:r>
              <a:rPr lang="en-US" dirty="0" smtClean="0"/>
              <a:t>Recap</a:t>
            </a:r>
            <a:endParaRPr lang="en-US" dirty="0"/>
          </a:p>
        </p:txBody>
      </p:sp>
      <p:sp>
        <p:nvSpPr>
          <p:cNvPr id="22531" name="Rectangle 3"/>
          <p:cNvSpPr>
            <a:spLocks noGrp="1" noChangeArrowheads="1"/>
          </p:cNvSpPr>
          <p:nvPr>
            <p:ph type="body" idx="1"/>
          </p:nvPr>
        </p:nvSpPr>
        <p:spPr>
          <a:xfrm>
            <a:off x="609600" y="1828800"/>
            <a:ext cx="7616825" cy="3886200"/>
          </a:xfrm>
        </p:spPr>
        <p:txBody>
          <a:bodyPr/>
          <a:lstStyle/>
          <a:p>
            <a:r>
              <a:rPr lang="en-US" dirty="0"/>
              <a:t>Project Cost (Contract/PO)</a:t>
            </a:r>
          </a:p>
          <a:p>
            <a:pPr lvl="1"/>
            <a:r>
              <a:rPr lang="en-US" b="1" dirty="0"/>
              <a:t>$10,000</a:t>
            </a:r>
            <a:r>
              <a:rPr lang="en-US" dirty="0"/>
              <a:t> </a:t>
            </a:r>
            <a:r>
              <a:rPr lang="en-US" dirty="0" smtClean="0"/>
              <a:t>minimum</a:t>
            </a:r>
            <a:endParaRPr lang="en-US" dirty="0"/>
          </a:p>
          <a:p>
            <a:r>
              <a:rPr lang="en-US" dirty="0"/>
              <a:t>Individual Item Cost</a:t>
            </a:r>
          </a:p>
          <a:p>
            <a:pPr lvl="1"/>
            <a:r>
              <a:rPr lang="en-US" b="1" dirty="0"/>
              <a:t>$100</a:t>
            </a:r>
            <a:r>
              <a:rPr lang="en-US" dirty="0"/>
              <a:t> </a:t>
            </a:r>
            <a:r>
              <a:rPr lang="en-US" dirty="0" smtClean="0"/>
              <a:t>minimum</a:t>
            </a:r>
            <a:endParaRPr lang="en-US" dirty="0"/>
          </a:p>
          <a:p>
            <a:r>
              <a:rPr lang="en-US" dirty="0"/>
              <a:t>Useful life</a:t>
            </a:r>
          </a:p>
          <a:p>
            <a:pPr lvl="1"/>
            <a:r>
              <a:rPr lang="en-US" b="1" dirty="0"/>
              <a:t>3 </a:t>
            </a:r>
            <a:r>
              <a:rPr lang="en-US" b="1" dirty="0" smtClean="0"/>
              <a:t>years</a:t>
            </a:r>
            <a:r>
              <a:rPr lang="en-US" dirty="0" smtClean="0"/>
              <a:t> minimum</a:t>
            </a:r>
            <a:endParaRPr lang="en-US" dirty="0"/>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Debt Service Summary</a:t>
            </a:r>
          </a:p>
        </p:txBody>
      </p:sp>
      <p:sp>
        <p:nvSpPr>
          <p:cNvPr id="23555" name="Rectangle 3"/>
          <p:cNvSpPr>
            <a:spLocks noGrp="1" noChangeArrowheads="1"/>
          </p:cNvSpPr>
          <p:nvPr>
            <p:ph type="body" idx="1"/>
          </p:nvPr>
        </p:nvSpPr>
        <p:spPr>
          <a:xfrm>
            <a:off x="533400" y="1676400"/>
            <a:ext cx="7694613" cy="3886200"/>
          </a:xfrm>
        </p:spPr>
        <p:txBody>
          <a:bodyPr/>
          <a:lstStyle/>
          <a:p>
            <a:pPr>
              <a:lnSpc>
                <a:spcPct val="90000"/>
              </a:lnSpc>
            </a:pPr>
            <a:r>
              <a:rPr lang="en-US" sz="2400" dirty="0"/>
              <a:t>Collected Annually on August 1</a:t>
            </a:r>
            <a:r>
              <a:rPr lang="en-US" sz="2400" baseline="30000" dirty="0"/>
              <a:t>st</a:t>
            </a:r>
            <a:endParaRPr lang="en-US" sz="2400" dirty="0"/>
          </a:p>
          <a:p>
            <a:pPr>
              <a:lnSpc>
                <a:spcPct val="90000"/>
              </a:lnSpc>
            </a:pPr>
            <a:r>
              <a:rPr lang="en-US" sz="2400" dirty="0"/>
              <a:t>Interest Rate* </a:t>
            </a:r>
          </a:p>
          <a:p>
            <a:pPr lvl="1">
              <a:lnSpc>
                <a:spcPct val="90000"/>
              </a:lnSpc>
            </a:pPr>
            <a:r>
              <a:rPr lang="en-US" sz="2000" dirty="0"/>
              <a:t>(currently 5%)</a:t>
            </a:r>
          </a:p>
          <a:p>
            <a:pPr>
              <a:lnSpc>
                <a:spcPct val="90000"/>
              </a:lnSpc>
            </a:pPr>
            <a:r>
              <a:rPr lang="en-US" sz="2400" dirty="0"/>
              <a:t>Administrative Fee* (currently </a:t>
            </a:r>
            <a:r>
              <a:rPr lang="en-US" sz="2400" dirty="0" smtClean="0"/>
              <a:t>1.0%)</a:t>
            </a:r>
            <a:endParaRPr lang="en-US" sz="2400" dirty="0"/>
          </a:p>
          <a:p>
            <a:pPr>
              <a:lnSpc>
                <a:spcPct val="90000"/>
              </a:lnSpc>
            </a:pPr>
            <a:r>
              <a:rPr lang="en-US" sz="2400" dirty="0"/>
              <a:t>TPFA </a:t>
            </a:r>
            <a:r>
              <a:rPr lang="en-US" sz="2400" dirty="0" smtClean="0"/>
              <a:t>calculates rebate, credits </a:t>
            </a:r>
            <a:r>
              <a:rPr lang="en-US" sz="2400" dirty="0"/>
              <a:t>the difference between the actual </a:t>
            </a:r>
            <a:r>
              <a:rPr lang="en-US" sz="2400" dirty="0" smtClean="0"/>
              <a:t>short-term interest rate </a:t>
            </a:r>
            <a:r>
              <a:rPr lang="en-US" sz="2400" dirty="0"/>
              <a:t>and the designated fixed interest </a:t>
            </a:r>
            <a:r>
              <a:rPr lang="en-US" sz="2400" dirty="0" smtClean="0"/>
              <a:t>rate.*  </a:t>
            </a:r>
            <a:r>
              <a:rPr lang="en-US" sz="2400" dirty="0"/>
              <a:t>TPFA </a:t>
            </a:r>
            <a:r>
              <a:rPr lang="en-US" sz="2400" dirty="0" smtClean="0"/>
              <a:t> initiates </a:t>
            </a:r>
            <a:r>
              <a:rPr lang="en-US" sz="2400" dirty="0"/>
              <a:t>the </a:t>
            </a:r>
            <a:r>
              <a:rPr lang="en-US" sz="2400" dirty="0" smtClean="0"/>
              <a:t>lease payment transfer </a:t>
            </a:r>
            <a:r>
              <a:rPr lang="en-US" sz="2400" dirty="0"/>
              <a:t>in USAS.</a:t>
            </a:r>
          </a:p>
          <a:p>
            <a:pPr>
              <a:lnSpc>
                <a:spcPct val="90000"/>
              </a:lnSpc>
            </a:pPr>
            <a:r>
              <a:rPr lang="en-US" sz="2400" dirty="0"/>
              <a:t>TPFA </a:t>
            </a:r>
            <a:r>
              <a:rPr lang="en-US" sz="2400" dirty="0" smtClean="0"/>
              <a:t>forwards </a:t>
            </a:r>
            <a:r>
              <a:rPr lang="en-US" sz="2400" dirty="0"/>
              <a:t>copies of transfer.</a:t>
            </a:r>
          </a:p>
        </p:txBody>
      </p:sp>
      <p:sp>
        <p:nvSpPr>
          <p:cNvPr id="23556" name="Text Box 4"/>
          <p:cNvSpPr txBox="1">
            <a:spLocks noChangeArrowheads="1"/>
          </p:cNvSpPr>
          <p:nvPr/>
        </p:nvSpPr>
        <p:spPr bwMode="auto">
          <a:xfrm>
            <a:off x="762000" y="5486400"/>
            <a:ext cx="7620000" cy="549275"/>
          </a:xfrm>
          <a:prstGeom prst="rect">
            <a:avLst/>
          </a:prstGeom>
          <a:noFill/>
          <a:ln w="9525">
            <a:noFill/>
            <a:miter lim="800000"/>
            <a:headEnd/>
            <a:tailEnd/>
          </a:ln>
          <a:effectLst/>
        </p:spPr>
        <p:txBody>
          <a:bodyPr>
            <a:spAutoFit/>
          </a:bodyPr>
          <a:lstStyle/>
          <a:p>
            <a:pPr>
              <a:spcBef>
                <a:spcPct val="50000"/>
              </a:spcBef>
            </a:pPr>
            <a:r>
              <a:rPr lang="en-US" sz="1000" dirty="0"/>
              <a:t>* The Authority may adjust the lease payments under a lease supplement as a result of a change in </a:t>
            </a:r>
            <a:r>
              <a:rPr lang="en-US" sz="1000" dirty="0" smtClean="0"/>
              <a:t>market interest </a:t>
            </a:r>
            <a:r>
              <a:rPr lang="en-US" sz="1000" dirty="0"/>
              <a:t>rates, or a refinancing, or a change in administrative costs. When such adjustment in lease payments is effected, the </a:t>
            </a:r>
            <a:r>
              <a:rPr lang="en-US" sz="1000" dirty="0" smtClean="0"/>
              <a:t>Authority</a:t>
            </a:r>
            <a:r>
              <a:rPr lang="en-US" sz="1000" smtClean="0"/>
              <a:t>, concurrently </a:t>
            </a:r>
            <a:r>
              <a:rPr lang="en-US" sz="1000" dirty="0"/>
              <a:t>with establishing the new interest rate</a:t>
            </a:r>
            <a:r>
              <a:rPr lang="en-US" sz="1000"/>
              <a:t>, </a:t>
            </a:r>
            <a:r>
              <a:rPr lang="en-US" sz="1000" smtClean="0"/>
              <a:t>will provide </a:t>
            </a:r>
            <a:r>
              <a:rPr lang="en-US" sz="1000" dirty="0"/>
              <a:t>an amended amortization schedule reflecting the adjusted lease payments to each client agency.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US"/>
              <a:t>Questions &amp; Answers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US" dirty="0" smtClean="0"/>
              <a:t>BREAK</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ctrTitle"/>
          </p:nvPr>
        </p:nvSpPr>
        <p:spPr/>
        <p:txBody>
          <a:bodyPr/>
          <a:lstStyle/>
          <a:p>
            <a:pPr eaLnBrk="1" fontAlgn="auto" hangingPunct="1">
              <a:spcAft>
                <a:spcPts val="0"/>
              </a:spcAft>
              <a:defRPr/>
            </a:pPr>
            <a:r>
              <a:rPr lang="en-US" dirty="0" smtClean="0"/>
              <a:t>III. </a:t>
            </a:r>
            <a:r>
              <a:rPr lang="en-US" dirty="0"/>
              <a:t>TPFA Debt Issuance Process </a:t>
            </a:r>
            <a:endParaRPr lang="en-US" sz="2000" dirty="0">
              <a:solidFill>
                <a:srgbClr val="FF0000"/>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idx="1"/>
          </p:nvPr>
        </p:nvSpPr>
        <p:spPr>
          <a:xfrm>
            <a:off x="685800" y="1524000"/>
            <a:ext cx="7772400" cy="4800600"/>
          </a:xfrm>
        </p:spPr>
        <p:txBody>
          <a:bodyPr/>
          <a:lstStyle/>
          <a:p>
            <a:pPr marL="365760" indent="-365760" eaLnBrk="1" hangingPunct="1">
              <a:lnSpc>
                <a:spcPct val="90000"/>
              </a:lnSpc>
              <a:buSzPct val="66000"/>
              <a:buFont typeface="Wingdings" pitchFamily="2" charset="2"/>
              <a:buAutoNum type="arabicPeriod"/>
            </a:pPr>
            <a:r>
              <a:rPr lang="en-US" sz="2400" dirty="0" smtClean="0"/>
              <a:t>Legislature authorizes the project or program and the issuance of debt</a:t>
            </a:r>
          </a:p>
          <a:p>
            <a:pPr marL="365760" indent="-365760" eaLnBrk="1" hangingPunct="1">
              <a:lnSpc>
                <a:spcPct val="90000"/>
              </a:lnSpc>
              <a:buSzPct val="66000"/>
              <a:buFont typeface="Wingdings" pitchFamily="2" charset="2"/>
              <a:buAutoNum type="arabicPeriod"/>
            </a:pPr>
            <a:r>
              <a:rPr lang="en-US" sz="2400" dirty="0" smtClean="0"/>
              <a:t>Agency governing body adopts a resolution authorizing request for financing* </a:t>
            </a:r>
          </a:p>
          <a:p>
            <a:pPr marL="365760" indent="-365760" eaLnBrk="1" hangingPunct="1">
              <a:lnSpc>
                <a:spcPct val="90000"/>
              </a:lnSpc>
              <a:buSzPct val="66000"/>
              <a:buFont typeface="Wingdings" pitchFamily="2" charset="2"/>
              <a:buAutoNum type="arabicPeriod"/>
            </a:pPr>
            <a:r>
              <a:rPr lang="en-US" sz="2400" dirty="0" smtClean="0"/>
              <a:t>Agency submits request for financing to TPFA</a:t>
            </a:r>
          </a:p>
          <a:p>
            <a:pPr marL="365760" indent="-365760" eaLnBrk="1" hangingPunct="1">
              <a:lnSpc>
                <a:spcPct val="90000"/>
              </a:lnSpc>
              <a:buSzPct val="66000"/>
              <a:buFont typeface="Wingdings" pitchFamily="2" charset="2"/>
              <a:buAutoNum type="arabicPeriod"/>
            </a:pPr>
            <a:r>
              <a:rPr lang="en-US" sz="2400" dirty="0" smtClean="0"/>
              <a:t>TPFA Board approves request, determines type  of debt instrument and sale process</a:t>
            </a:r>
          </a:p>
          <a:p>
            <a:pPr marL="365760" indent="-365760" eaLnBrk="1" hangingPunct="1">
              <a:lnSpc>
                <a:spcPct val="90000"/>
              </a:lnSpc>
              <a:buSzPct val="66000"/>
              <a:buFont typeface="Wingdings" pitchFamily="2" charset="2"/>
              <a:buAutoNum type="arabicPeriod"/>
            </a:pPr>
            <a:r>
              <a:rPr lang="en-US" sz="2400" dirty="0" smtClean="0"/>
              <a:t>TPFA structures the debt issue</a:t>
            </a:r>
          </a:p>
          <a:p>
            <a:pPr marL="365760" indent="-365760" eaLnBrk="1" hangingPunct="1">
              <a:lnSpc>
                <a:spcPct val="90000"/>
              </a:lnSpc>
              <a:buSzPct val="66000"/>
              <a:buFont typeface="Wingdings" pitchFamily="2" charset="2"/>
              <a:buAutoNum type="arabicPeriod"/>
            </a:pPr>
            <a:r>
              <a:rPr lang="en-US" sz="2400" dirty="0" smtClean="0"/>
              <a:t>Bond Review Board approves issuance of debt</a:t>
            </a:r>
          </a:p>
          <a:p>
            <a:pPr marL="365760" indent="-365760" eaLnBrk="1" hangingPunct="1">
              <a:lnSpc>
                <a:spcPct val="90000"/>
              </a:lnSpc>
              <a:buSzPct val="66000"/>
              <a:buFont typeface="Wingdings" pitchFamily="2" charset="2"/>
              <a:buAutoNum type="arabicPeriod"/>
            </a:pPr>
            <a:r>
              <a:rPr lang="en-US" sz="2400" dirty="0" smtClean="0"/>
              <a:t>Financing Documents (Bond sale/closing)</a:t>
            </a:r>
          </a:p>
          <a:p>
            <a:pPr marL="533400" indent="-533400" eaLnBrk="1" hangingPunct="1">
              <a:lnSpc>
                <a:spcPct val="90000"/>
              </a:lnSpc>
              <a:buClr>
                <a:schemeClr val="tx1"/>
              </a:buClr>
              <a:buSzPct val="66000"/>
              <a:buFont typeface="Wingdings 3" pitchFamily="18" charset="2"/>
              <a:buNone/>
            </a:pPr>
            <a:r>
              <a:rPr lang="en-US" sz="1800" i="1" dirty="0" smtClean="0"/>
              <a:t>	</a:t>
            </a:r>
          </a:p>
          <a:p>
            <a:pPr marL="533400" indent="-533400" eaLnBrk="1" hangingPunct="1">
              <a:lnSpc>
                <a:spcPct val="90000"/>
              </a:lnSpc>
              <a:buClr>
                <a:schemeClr val="tx1"/>
              </a:buClr>
              <a:buSzPct val="66000"/>
              <a:buFont typeface="Wingdings 3" pitchFamily="18" charset="2"/>
              <a:buNone/>
            </a:pPr>
            <a:r>
              <a:rPr lang="en-US" sz="1800" i="1" dirty="0" smtClean="0"/>
              <a:t>	* GO Bonds appropriated by Art. IX, Sec 17.11, GAA, 81</a:t>
            </a:r>
            <a:r>
              <a:rPr lang="en-US" sz="1800" i="1" baseline="30000" dirty="0" smtClean="0"/>
              <a:t>st</a:t>
            </a:r>
            <a:r>
              <a:rPr lang="en-US" sz="1800" i="1" dirty="0" smtClean="0"/>
              <a:t> Leg., R.S., need LBB approval of projects before bonds are issued.</a:t>
            </a:r>
          </a:p>
          <a:p>
            <a:pPr marL="533400" indent="-533400" eaLnBrk="1" hangingPunct="1">
              <a:lnSpc>
                <a:spcPct val="90000"/>
              </a:lnSpc>
              <a:buClr>
                <a:schemeClr val="tx1"/>
              </a:buClr>
              <a:buSzPct val="66000"/>
              <a:buFont typeface="Wingdings" pitchFamily="2" charset="2"/>
              <a:buNone/>
            </a:pPr>
            <a:endParaRPr lang="en-US" sz="2000" i="1" dirty="0" smtClean="0"/>
          </a:p>
        </p:txBody>
      </p:sp>
      <p:sp>
        <p:nvSpPr>
          <p:cNvPr id="283650" name="Rectangle 2"/>
          <p:cNvSpPr>
            <a:spLocks noGrp="1" noChangeArrowheads="1"/>
          </p:cNvSpPr>
          <p:nvPr>
            <p:ph type="title"/>
          </p:nvPr>
        </p:nvSpPr>
        <p:spPr>
          <a:xfrm>
            <a:off x="228600" y="457200"/>
            <a:ext cx="8458200" cy="990600"/>
          </a:xfrm>
        </p:spPr>
        <p:txBody>
          <a:bodyPr/>
          <a:lstStyle/>
          <a:p>
            <a:pPr eaLnBrk="1" fontAlgn="auto" hangingPunct="1">
              <a:spcAft>
                <a:spcPts val="0"/>
              </a:spcAft>
              <a:defRPr/>
            </a:pPr>
            <a:r>
              <a:rPr lang="en-US" dirty="0"/>
              <a:t>TPFA Debt Issuance Process</a:t>
            </a:r>
            <a:endParaRPr lang="en-US" sz="2800" dirty="0"/>
          </a:p>
        </p:txBody>
      </p:sp>
      <p:sp>
        <p:nvSpPr>
          <p:cNvPr id="450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2304620-143C-4710-9ABA-129048629BAA}" type="slidenum">
              <a:rPr lang="en-US" smtClean="0"/>
              <a:pPr/>
              <a:t>66</a:t>
            </a:fld>
            <a:endParaRPr lang="en-US"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ctrTitle"/>
          </p:nvPr>
        </p:nvSpPr>
        <p:spPr/>
        <p:txBody>
          <a:bodyPr/>
          <a:lstStyle/>
          <a:p>
            <a:pPr eaLnBrk="1" fontAlgn="auto" hangingPunct="1">
              <a:spcAft>
                <a:spcPts val="0"/>
              </a:spcAft>
              <a:defRPr/>
            </a:pPr>
            <a:r>
              <a:rPr lang="en-US"/>
              <a:t>1. Legislative Authorization</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a:xfrm>
            <a:off x="685800" y="1905000"/>
            <a:ext cx="7772400" cy="4191000"/>
          </a:xfrm>
        </p:spPr>
        <p:txBody>
          <a:bodyPr>
            <a:normAutofit lnSpcReduction="10000"/>
          </a:bodyPr>
          <a:lstStyle/>
          <a:p>
            <a:pPr marL="609600" indent="-609600" eaLnBrk="1" fontAlgn="auto" hangingPunct="1">
              <a:spcBef>
                <a:spcPct val="0"/>
              </a:spcBef>
              <a:spcAft>
                <a:spcPts val="0"/>
              </a:spcAft>
              <a:buClr>
                <a:schemeClr val="tx1"/>
              </a:buClr>
              <a:buFontTx/>
              <a:buNone/>
              <a:defRPr/>
            </a:pPr>
            <a:r>
              <a:rPr lang="en-US" sz="2800" i="1" dirty="0"/>
              <a:t>	</a:t>
            </a:r>
            <a:r>
              <a:rPr lang="en-US" sz="2400" b="1" i="1" dirty="0"/>
              <a:t>The Legislature must authorize the specific project for which bonds are to be issued and either the estimated cost of the project or the maximum amount of debt that can be issued for a project or program</a:t>
            </a:r>
          </a:p>
          <a:p>
            <a:pPr marL="609600" indent="-609600" eaLnBrk="1" fontAlgn="auto" hangingPunct="1">
              <a:spcBef>
                <a:spcPct val="0"/>
              </a:spcBef>
              <a:spcAft>
                <a:spcPts val="0"/>
              </a:spcAft>
              <a:buClr>
                <a:schemeClr val="tx1"/>
              </a:buClr>
              <a:buFontTx/>
              <a:buNone/>
              <a:defRPr/>
            </a:pPr>
            <a:r>
              <a:rPr lang="en-US" sz="2400" b="1" dirty="0">
                <a:cs typeface="Tahoma" pitchFamily="34" charset="0"/>
              </a:rPr>
              <a:t> </a:t>
            </a:r>
          </a:p>
          <a:p>
            <a:pPr marL="609600" indent="-609600" eaLnBrk="1" fontAlgn="auto" hangingPunct="1">
              <a:spcBef>
                <a:spcPct val="0"/>
              </a:spcBef>
              <a:spcAft>
                <a:spcPts val="0"/>
              </a:spcAft>
              <a:buFont typeface="Wingdings 3"/>
              <a:buChar char=""/>
              <a:defRPr/>
            </a:pPr>
            <a:r>
              <a:rPr lang="en-US" sz="2400" dirty="0">
                <a:cs typeface="Tahoma" pitchFamily="34" charset="0"/>
              </a:rPr>
              <a:t>Approve the project* </a:t>
            </a:r>
          </a:p>
          <a:p>
            <a:pPr marL="609600" indent="-609600" eaLnBrk="1" fontAlgn="auto" hangingPunct="1">
              <a:spcBef>
                <a:spcPct val="0"/>
              </a:spcBef>
              <a:spcAft>
                <a:spcPts val="0"/>
              </a:spcAft>
              <a:buFont typeface="Wingdings 3"/>
              <a:buChar char=""/>
              <a:defRPr/>
            </a:pPr>
            <a:r>
              <a:rPr lang="en-US" sz="2400" dirty="0">
                <a:cs typeface="Tahoma" pitchFamily="34" charset="0"/>
              </a:rPr>
              <a:t>Approve the use of bond financing* </a:t>
            </a:r>
          </a:p>
          <a:p>
            <a:pPr marL="609600" indent="-609600" eaLnBrk="1" fontAlgn="auto" hangingPunct="1">
              <a:spcBef>
                <a:spcPct val="0"/>
              </a:spcBef>
              <a:spcAft>
                <a:spcPts val="0"/>
              </a:spcAft>
              <a:buFont typeface="Wingdings 3"/>
              <a:buChar char=""/>
              <a:defRPr/>
            </a:pPr>
            <a:r>
              <a:rPr lang="en-US" sz="2400" dirty="0">
                <a:cs typeface="Tahoma" pitchFamily="34" charset="0"/>
              </a:rPr>
              <a:t>Appropriate bond proceeds </a:t>
            </a:r>
            <a:endParaRPr lang="en-US" sz="2400" dirty="0"/>
          </a:p>
          <a:p>
            <a:pPr marL="609600" indent="-609600" eaLnBrk="1" fontAlgn="auto" hangingPunct="1">
              <a:spcAft>
                <a:spcPts val="0"/>
              </a:spcAft>
              <a:buFont typeface="Wingdings 3"/>
              <a:buChar char=""/>
              <a:defRPr/>
            </a:pPr>
            <a:r>
              <a:rPr lang="en-US" sz="2400" dirty="0">
                <a:cs typeface="Tahoma" pitchFamily="34" charset="0"/>
              </a:rPr>
              <a:t>Appropriate debt service</a:t>
            </a:r>
          </a:p>
          <a:p>
            <a:pPr marL="609600" indent="-609600" eaLnBrk="1" fontAlgn="auto" hangingPunct="1">
              <a:spcAft>
                <a:spcPts val="0"/>
              </a:spcAft>
              <a:buFont typeface="Wingdings" pitchFamily="2" charset="2"/>
              <a:buNone/>
              <a:defRPr/>
            </a:pPr>
            <a:r>
              <a:rPr lang="en-US" sz="2800" dirty="0"/>
              <a:t>	</a:t>
            </a:r>
            <a:r>
              <a:rPr lang="en-US" sz="2000" i="1" dirty="0"/>
              <a:t>*In Statute or Appropriations Bill</a:t>
            </a:r>
            <a:endParaRPr lang="en-US" sz="2000" i="1" dirty="0">
              <a:cs typeface="Tahoma" pitchFamily="34" charset="0"/>
            </a:endParaRPr>
          </a:p>
          <a:p>
            <a:pPr marL="609600" indent="-609600" eaLnBrk="1" fontAlgn="auto" hangingPunct="1">
              <a:spcAft>
                <a:spcPts val="0"/>
              </a:spcAft>
              <a:buFont typeface="Wingdings 3"/>
              <a:buChar char=""/>
              <a:defRPr/>
            </a:pPr>
            <a:endParaRPr lang="en-US" sz="2800" dirty="0">
              <a:cs typeface="Tahoma" pitchFamily="34" charset="0"/>
            </a:endParaRPr>
          </a:p>
        </p:txBody>
      </p:sp>
      <p:sp>
        <p:nvSpPr>
          <p:cNvPr id="285698" name="Rectangle 2"/>
          <p:cNvSpPr>
            <a:spLocks noGrp="1" noChangeArrowheads="1"/>
          </p:cNvSpPr>
          <p:nvPr>
            <p:ph type="title"/>
          </p:nvPr>
        </p:nvSpPr>
        <p:spPr>
          <a:xfrm>
            <a:off x="152400" y="304800"/>
            <a:ext cx="8610600" cy="1447800"/>
          </a:xfrm>
        </p:spPr>
        <p:txBody>
          <a:bodyPr/>
          <a:lstStyle/>
          <a:p>
            <a:pPr eaLnBrk="1" fontAlgn="auto" hangingPunct="1">
              <a:spcAft>
                <a:spcPts val="0"/>
              </a:spcAft>
              <a:defRPr/>
            </a:pPr>
            <a:r>
              <a:rPr lang="en-US"/>
              <a:t>Four Components of </a:t>
            </a:r>
            <a:br>
              <a:rPr lang="en-US"/>
            </a:br>
            <a:r>
              <a:rPr lang="en-US"/>
              <a:t>Legislative Authorization</a:t>
            </a:r>
          </a:p>
        </p:txBody>
      </p:sp>
      <p:sp>
        <p:nvSpPr>
          <p:cNvPr id="4710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FDFEB68-8CB2-461E-8230-611FD8C9BA13}" type="slidenum">
              <a:rPr lang="en-US" smtClean="0"/>
              <a:pPr/>
              <a:t>68</a:t>
            </a:fld>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228600" y="152400"/>
            <a:ext cx="8229600" cy="990600"/>
          </a:xfrm>
        </p:spPr>
        <p:txBody>
          <a:bodyPr/>
          <a:lstStyle/>
          <a:p>
            <a:pPr eaLnBrk="1" fontAlgn="auto" hangingPunct="1">
              <a:spcAft>
                <a:spcPts val="0"/>
              </a:spcAft>
              <a:defRPr/>
            </a:pPr>
            <a:r>
              <a:rPr lang="en-US">
                <a:solidFill>
                  <a:schemeClr val="tx1"/>
                </a:solidFill>
              </a:rPr>
              <a:t> </a:t>
            </a:r>
            <a:r>
              <a:rPr lang="en-US"/>
              <a:t>Legislative Authorization</a:t>
            </a:r>
          </a:p>
        </p:txBody>
      </p:sp>
      <p:graphicFrame>
        <p:nvGraphicFramePr>
          <p:cNvPr id="287748" name="Group 4"/>
          <p:cNvGraphicFramePr>
            <a:graphicFrameLocks noGrp="1"/>
          </p:cNvGraphicFramePr>
          <p:nvPr>
            <p:ph type="tbl" idx="1"/>
          </p:nvPr>
        </p:nvGraphicFramePr>
        <p:xfrm>
          <a:off x="533400" y="2133600"/>
          <a:ext cx="7772400" cy="3787140"/>
        </p:xfrm>
        <a:graphic>
          <a:graphicData uri="http://schemas.openxmlformats.org/drawingml/2006/table">
            <a:tbl>
              <a:tblPr/>
              <a:tblGrid>
                <a:gridCol w="1943100"/>
                <a:gridCol w="1943100"/>
                <a:gridCol w="1943100"/>
                <a:gridCol w="1943100"/>
              </a:tblGrid>
              <a:tr h="685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000" b="1" i="0" u="none" strike="noStrike" cap="none" normalizeH="0" baseline="0" dirty="0" smtClean="0">
                        <a:ln>
                          <a:noFill/>
                        </a:ln>
                        <a:solidFill>
                          <a:schemeClr val="tx1"/>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GO Bonds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Lease Revenue Bonds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Tuition Revenue Bonds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0287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Project Authorization</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Agency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Agency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University</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0287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Proceeds Appropriated</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Agency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Agency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University</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0287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Debt Service Appropriated</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dirty="0" smtClean="0">
                          <a:ln>
                            <a:noFill/>
                          </a:ln>
                          <a:solidFill>
                            <a:schemeClr val="tx1"/>
                          </a:solidFill>
                          <a:effectLst/>
                          <a:latin typeface="Arial Narrow" pitchFamily="34" charset="0"/>
                        </a:rPr>
                        <a:t>TPFA</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Narrow" pitchFamily="34" charset="0"/>
                        </a:rPr>
                        <a:t>Lease Payment appropriated to Agency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000" b="1" i="0" u="none" strike="noStrike" cap="none" normalizeH="0" baseline="0" dirty="0" smtClean="0">
                          <a:ln>
                            <a:noFill/>
                          </a:ln>
                          <a:solidFill>
                            <a:schemeClr val="tx1"/>
                          </a:solidFill>
                          <a:effectLst/>
                          <a:latin typeface="Arial Narrow" pitchFamily="34" charset="0"/>
                        </a:rPr>
                        <a:t>Reimbursement appropriated to University</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48158" name="Text Box 3"/>
          <p:cNvSpPr txBox="1">
            <a:spLocks noChangeArrowheads="1"/>
          </p:cNvSpPr>
          <p:nvPr/>
        </p:nvSpPr>
        <p:spPr bwMode="auto">
          <a:xfrm>
            <a:off x="609600" y="1219200"/>
            <a:ext cx="7696200" cy="701675"/>
          </a:xfrm>
          <a:prstGeom prst="rect">
            <a:avLst/>
          </a:prstGeom>
          <a:noFill/>
          <a:ln w="9525">
            <a:noFill/>
            <a:miter lim="800000"/>
            <a:headEnd/>
            <a:tailEnd/>
          </a:ln>
        </p:spPr>
        <p:txBody>
          <a:bodyPr>
            <a:spAutoFit/>
          </a:bodyPr>
          <a:lstStyle/>
          <a:p>
            <a:pPr algn="ctr" eaLnBrk="0" hangingPunct="0"/>
            <a:r>
              <a:rPr lang="en-US" sz="2000" b="1" dirty="0">
                <a:latin typeface="Arial" pitchFamily="34" charset="0"/>
                <a:cs typeface="Tahoma" pitchFamily="34" charset="0"/>
              </a:rPr>
              <a:t>Legislature must  approve the project and use of bond financing; appropriate debt service and bond </a:t>
            </a:r>
            <a:r>
              <a:rPr lang="en-US" sz="2000" b="1" dirty="0" smtClean="0">
                <a:latin typeface="Arial" pitchFamily="34" charset="0"/>
                <a:cs typeface="Tahoma" pitchFamily="34" charset="0"/>
              </a:rPr>
              <a:t>proceeds</a:t>
            </a:r>
            <a:endParaRPr lang="en-US" sz="1800" dirty="0"/>
          </a:p>
        </p:txBody>
      </p:sp>
      <p:sp>
        <p:nvSpPr>
          <p:cNvPr id="48159"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28D3C63-B934-4C9E-A4EC-3AFAB25EFF44}" type="slidenum">
              <a:rPr lang="en-US" smtClean="0"/>
              <a:pPr/>
              <a:t>69</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685800" y="1676400"/>
            <a:ext cx="7772400" cy="4419600"/>
          </a:xfrm>
        </p:spPr>
        <p:txBody>
          <a:bodyPr/>
          <a:lstStyle/>
          <a:p>
            <a:pPr eaLnBrk="1" hangingPunct="1"/>
            <a:r>
              <a:rPr lang="en-US" sz="2800" smtClean="0"/>
              <a:t>Bonds: Long term (5+ years), fixed or variable interest rate</a:t>
            </a:r>
          </a:p>
          <a:p>
            <a:pPr eaLnBrk="1" hangingPunct="1"/>
            <a:endParaRPr lang="en-US" sz="1400" smtClean="0"/>
          </a:p>
          <a:p>
            <a:pPr eaLnBrk="1" hangingPunct="1"/>
            <a:r>
              <a:rPr lang="en-US" sz="2800" smtClean="0"/>
              <a:t>Notes: Intermediate Term (1-5 years), fixed or variable interest rate</a:t>
            </a:r>
          </a:p>
          <a:p>
            <a:pPr eaLnBrk="1" hangingPunct="1"/>
            <a:endParaRPr lang="en-US" sz="1400" smtClean="0"/>
          </a:p>
          <a:p>
            <a:pPr eaLnBrk="1" hangingPunct="1"/>
            <a:r>
              <a:rPr lang="en-US" sz="2800" smtClean="0"/>
              <a:t>Commercial Paper: Short Term (1-270 days), variable interest rate</a:t>
            </a:r>
          </a:p>
          <a:p>
            <a:pPr eaLnBrk="1" hangingPunct="1">
              <a:buFont typeface="Wingdings" pitchFamily="2" charset="2"/>
              <a:buNone/>
            </a:pPr>
            <a:endParaRPr lang="en-US" sz="2800" smtClean="0"/>
          </a:p>
        </p:txBody>
      </p:sp>
      <p:sp>
        <p:nvSpPr>
          <p:cNvPr id="218114" name="Rectangle 2"/>
          <p:cNvSpPr>
            <a:spLocks noGrp="1" noChangeArrowheads="1"/>
          </p:cNvSpPr>
          <p:nvPr>
            <p:ph type="title"/>
          </p:nvPr>
        </p:nvSpPr>
        <p:spPr>
          <a:xfrm>
            <a:off x="685800" y="457200"/>
            <a:ext cx="7772400" cy="1065213"/>
          </a:xfrm>
        </p:spPr>
        <p:txBody>
          <a:bodyPr/>
          <a:lstStyle/>
          <a:p>
            <a:pPr eaLnBrk="1" fontAlgn="auto" hangingPunct="1">
              <a:spcAft>
                <a:spcPts val="0"/>
              </a:spcAft>
              <a:defRPr/>
            </a:pPr>
            <a:r>
              <a:rPr lang="en-US"/>
              <a:t>TPFA Debt Instruments</a:t>
            </a:r>
          </a:p>
        </p:txBody>
      </p:sp>
      <p:sp>
        <p:nvSpPr>
          <p:cNvPr id="2048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BD2C4C2-B801-43C0-A9EA-C3DE13B838F4}" type="slidenum">
              <a:rPr lang="en-US" smtClean="0"/>
              <a:pPr/>
              <a:t>7</a:t>
            </a:fld>
            <a:endParaRPr lang="en-US" smtClean="0"/>
          </a:p>
        </p:txBody>
      </p:sp>
    </p:spTree>
  </p:cSld>
  <p:clrMapOvr>
    <a:masterClrMapping/>
  </p:clrMapOvr>
  <p:transition spd="med">
    <p:cu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p:txBody>
          <a:bodyPr/>
          <a:lstStyle/>
          <a:p>
            <a:pPr eaLnBrk="1" hangingPunct="1"/>
            <a:r>
              <a:rPr lang="en-US" dirty="0" smtClean="0"/>
              <a:t>Refer to handouts for examples of appropriation of bond proceeds and debt service</a:t>
            </a:r>
          </a:p>
        </p:txBody>
      </p:sp>
      <p:sp>
        <p:nvSpPr>
          <p:cNvPr id="455682" name="Rectangle 2"/>
          <p:cNvSpPr>
            <a:spLocks noGrp="1" noChangeArrowheads="1"/>
          </p:cNvSpPr>
          <p:nvPr>
            <p:ph type="title"/>
          </p:nvPr>
        </p:nvSpPr>
        <p:spPr/>
        <p:txBody>
          <a:bodyPr/>
          <a:lstStyle/>
          <a:p>
            <a:pPr eaLnBrk="1" fontAlgn="auto" hangingPunct="1">
              <a:spcAft>
                <a:spcPts val="0"/>
              </a:spcAft>
              <a:defRPr/>
            </a:pPr>
            <a:r>
              <a:rPr lang="en-US" dirty="0"/>
              <a:t>Appropriations</a:t>
            </a:r>
          </a:p>
        </p:txBody>
      </p:sp>
      <p:sp>
        <p:nvSpPr>
          <p:cNvPr id="4915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50277CF-BB35-4E21-8C98-B33B3F543DD7}" type="slidenum">
              <a:rPr lang="en-US" smtClean="0"/>
              <a:pPr/>
              <a:t>70</a:t>
            </a:fld>
            <a:endParaRPr lang="en-US"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Grp="1" noChangeArrowheads="1"/>
          </p:cNvSpPr>
          <p:nvPr>
            <p:ph idx="1"/>
          </p:nvPr>
        </p:nvSpPr>
        <p:spPr>
          <a:xfrm>
            <a:off x="685800" y="1600200"/>
            <a:ext cx="7924800" cy="4191000"/>
          </a:xfrm>
        </p:spPr>
        <p:txBody>
          <a:bodyPr>
            <a:normAutofit lnSpcReduction="10000"/>
          </a:bodyPr>
          <a:lstStyle/>
          <a:p>
            <a:pPr marL="365760" indent="-256032" eaLnBrk="1" fontAlgn="auto" hangingPunct="1">
              <a:spcAft>
                <a:spcPts val="0"/>
              </a:spcAft>
              <a:buFont typeface="Wingdings 3"/>
              <a:buChar char=""/>
              <a:defRPr/>
            </a:pPr>
            <a:r>
              <a:rPr lang="en-US" sz="2600" dirty="0"/>
              <a:t>Project description </a:t>
            </a:r>
          </a:p>
          <a:p>
            <a:pPr marL="621792" lvl="1" eaLnBrk="1" fontAlgn="auto" hangingPunct="1">
              <a:spcBef>
                <a:spcPts val="324"/>
              </a:spcBef>
              <a:spcAft>
                <a:spcPts val="0"/>
              </a:spcAft>
              <a:buFont typeface="Verdana"/>
              <a:buChar char="◦"/>
              <a:defRPr/>
            </a:pPr>
            <a:r>
              <a:rPr lang="en-US" sz="2100" dirty="0"/>
              <a:t>What do you need the money for? </a:t>
            </a:r>
            <a:endParaRPr lang="en-US" sz="2200" dirty="0"/>
          </a:p>
          <a:p>
            <a:pPr marL="365760" indent="-256032" eaLnBrk="1" fontAlgn="auto" hangingPunct="1">
              <a:spcAft>
                <a:spcPts val="0"/>
              </a:spcAft>
              <a:buFont typeface="Wingdings 3"/>
              <a:buChar char=""/>
              <a:defRPr/>
            </a:pPr>
            <a:r>
              <a:rPr lang="en-US" sz="2600" dirty="0"/>
              <a:t>Timing of funding </a:t>
            </a:r>
          </a:p>
          <a:p>
            <a:pPr marL="621792" lvl="1" eaLnBrk="1" fontAlgn="auto" hangingPunct="1">
              <a:spcBef>
                <a:spcPts val="324"/>
              </a:spcBef>
              <a:spcAft>
                <a:spcPts val="0"/>
              </a:spcAft>
              <a:buFont typeface="Verdana"/>
              <a:buChar char="◦"/>
              <a:defRPr/>
            </a:pPr>
            <a:r>
              <a:rPr lang="en-US" sz="2100" dirty="0"/>
              <a:t>How much money will the agency </a:t>
            </a:r>
            <a:r>
              <a:rPr lang="en-US" sz="2100" dirty="0" smtClean="0"/>
              <a:t>need?</a:t>
            </a:r>
          </a:p>
          <a:p>
            <a:pPr marL="621792" lvl="1" eaLnBrk="1" fontAlgn="auto" hangingPunct="1">
              <a:spcBef>
                <a:spcPts val="324"/>
              </a:spcBef>
              <a:spcAft>
                <a:spcPts val="0"/>
              </a:spcAft>
              <a:buFont typeface="Verdana"/>
              <a:buChar char="◦"/>
              <a:defRPr/>
            </a:pPr>
            <a:r>
              <a:rPr lang="en-US" sz="2100" dirty="0" smtClean="0"/>
              <a:t>When </a:t>
            </a:r>
            <a:r>
              <a:rPr lang="en-US" sz="2100" dirty="0"/>
              <a:t>is it needed? </a:t>
            </a:r>
          </a:p>
          <a:p>
            <a:pPr marL="365760" indent="-256032" eaLnBrk="1" fontAlgn="auto" hangingPunct="1">
              <a:spcAft>
                <a:spcPts val="0"/>
              </a:spcAft>
              <a:buFont typeface="Wingdings 3"/>
              <a:buChar char=""/>
              <a:defRPr/>
            </a:pPr>
            <a:r>
              <a:rPr lang="en-US" sz="2600" dirty="0"/>
              <a:t>Special information </a:t>
            </a:r>
          </a:p>
          <a:p>
            <a:pPr marL="621792" lvl="1" eaLnBrk="1" fontAlgn="auto" hangingPunct="1">
              <a:spcBef>
                <a:spcPts val="324"/>
              </a:spcBef>
              <a:spcAft>
                <a:spcPts val="0"/>
              </a:spcAft>
              <a:buFont typeface="Verdana"/>
              <a:buChar char="◦"/>
              <a:defRPr/>
            </a:pPr>
            <a:r>
              <a:rPr lang="en-US" sz="2100" dirty="0" err="1" smtClean="0"/>
              <a:t>Eg</a:t>
            </a:r>
            <a:r>
              <a:rPr lang="en-US" sz="2100" dirty="0" smtClean="0"/>
              <a:t>.: </a:t>
            </a:r>
            <a:r>
              <a:rPr lang="en-US" sz="2100" dirty="0"/>
              <a:t>use of facility by entities other than state or local governments; management contracts; repayment sources other than General Revenue</a:t>
            </a:r>
          </a:p>
          <a:p>
            <a:pPr marL="365760" indent="-256032" eaLnBrk="1" fontAlgn="auto" hangingPunct="1">
              <a:spcAft>
                <a:spcPts val="0"/>
              </a:spcAft>
              <a:buFont typeface="Wingdings 3"/>
              <a:buChar char=""/>
              <a:defRPr/>
            </a:pPr>
            <a:r>
              <a:rPr lang="en-US" sz="2600" dirty="0"/>
              <a:t>Agency Contacts</a:t>
            </a:r>
          </a:p>
          <a:p>
            <a:pPr marL="621792" lvl="1" eaLnBrk="1" fontAlgn="auto" hangingPunct="1">
              <a:spcBef>
                <a:spcPts val="324"/>
              </a:spcBef>
              <a:spcAft>
                <a:spcPts val="0"/>
              </a:spcAft>
              <a:buFont typeface="Verdana"/>
              <a:buChar char="◦"/>
              <a:defRPr/>
            </a:pPr>
            <a:r>
              <a:rPr lang="en-US" sz="2100" dirty="0"/>
              <a:t>Finance/Budget and Accounting, Project Manager, and General Counsel</a:t>
            </a:r>
          </a:p>
        </p:txBody>
      </p:sp>
      <p:sp>
        <p:nvSpPr>
          <p:cNvPr id="293890" name="Rectangle 2"/>
          <p:cNvSpPr>
            <a:spLocks noGrp="1" noChangeArrowheads="1"/>
          </p:cNvSpPr>
          <p:nvPr>
            <p:ph type="title"/>
          </p:nvPr>
        </p:nvSpPr>
        <p:spPr>
          <a:xfrm>
            <a:off x="762000" y="457200"/>
            <a:ext cx="7467600" cy="990600"/>
          </a:xfrm>
        </p:spPr>
        <p:txBody>
          <a:bodyPr>
            <a:normAutofit fontScale="90000"/>
          </a:bodyPr>
          <a:lstStyle/>
          <a:p>
            <a:pPr eaLnBrk="1" fontAlgn="auto" hangingPunct="1">
              <a:spcAft>
                <a:spcPts val="0"/>
              </a:spcAft>
              <a:defRPr/>
            </a:pPr>
            <a:r>
              <a:rPr lang="en-US"/>
              <a:t>Pre-planning for new bond authority</a:t>
            </a:r>
          </a:p>
        </p:txBody>
      </p:sp>
      <p:sp>
        <p:nvSpPr>
          <p:cNvPr id="5018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81E5952-C390-4D50-BDC7-03583A68FC03}" type="slidenum">
              <a:rPr lang="en-US" smtClean="0"/>
              <a:pPr/>
              <a:t>71</a:t>
            </a:fld>
            <a:endParaRPr lang="en-US"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3" name="Rectangle 3"/>
          <p:cNvSpPr>
            <a:spLocks noGrp="1" noChangeArrowheads="1"/>
          </p:cNvSpPr>
          <p:nvPr>
            <p:ph idx="1"/>
          </p:nvPr>
        </p:nvSpPr>
        <p:spPr>
          <a:xfrm>
            <a:off x="609600" y="1219200"/>
            <a:ext cx="7772400" cy="4953000"/>
          </a:xfrm>
        </p:spPr>
        <p:txBody>
          <a:bodyPr>
            <a:normAutofit lnSpcReduction="10000"/>
          </a:bodyPr>
          <a:lstStyle/>
          <a:p>
            <a:pPr marL="533400" indent="-533400" eaLnBrk="1" fontAlgn="auto" hangingPunct="1">
              <a:spcAft>
                <a:spcPts val="0"/>
              </a:spcAft>
              <a:buFont typeface="Wingdings 3"/>
              <a:buChar char=""/>
              <a:defRPr/>
            </a:pPr>
            <a:r>
              <a:rPr lang="en-US" sz="2400" dirty="0">
                <a:solidFill>
                  <a:srgbClr val="000000"/>
                </a:solidFill>
              </a:rPr>
              <a:t>Agency should provide TPFA staff with:</a:t>
            </a:r>
          </a:p>
          <a:p>
            <a:pPr marL="914400" lvl="1" indent="-457200" eaLnBrk="1" fontAlgn="auto" hangingPunct="1">
              <a:spcBef>
                <a:spcPts val="324"/>
              </a:spcBef>
              <a:spcAft>
                <a:spcPts val="0"/>
              </a:spcAft>
              <a:buFont typeface="Wingdings" pitchFamily="2" charset="2"/>
              <a:buNone/>
              <a:defRPr/>
            </a:pPr>
            <a:endParaRPr lang="en-US" sz="1000" dirty="0">
              <a:solidFill>
                <a:srgbClr val="000000"/>
              </a:solidFill>
            </a:endParaRPr>
          </a:p>
          <a:p>
            <a:pPr marL="914400" lvl="1" indent="-457200" eaLnBrk="1" fontAlgn="auto" hangingPunct="1">
              <a:spcBef>
                <a:spcPts val="324"/>
              </a:spcBef>
              <a:spcAft>
                <a:spcPts val="0"/>
              </a:spcAft>
              <a:buFont typeface="Wingdings" pitchFamily="2" charset="2"/>
              <a:buAutoNum type="arabicPeriod"/>
              <a:defRPr/>
            </a:pPr>
            <a:r>
              <a:rPr lang="en-US" sz="2000" dirty="0">
                <a:solidFill>
                  <a:srgbClr val="000000"/>
                </a:solidFill>
              </a:rPr>
              <a:t>a draft of proposed authorizing language (Statute or Appropriations Act),</a:t>
            </a:r>
          </a:p>
          <a:p>
            <a:pPr marL="914400" lvl="1" indent="-457200" eaLnBrk="1" fontAlgn="auto" hangingPunct="1">
              <a:spcBef>
                <a:spcPts val="324"/>
              </a:spcBef>
              <a:spcAft>
                <a:spcPts val="0"/>
              </a:spcAft>
              <a:buFont typeface="Wingdings" pitchFamily="2" charset="2"/>
              <a:buAutoNum type="arabicPeriod"/>
              <a:defRPr/>
            </a:pPr>
            <a:r>
              <a:rPr lang="en-US" sz="2000" dirty="0">
                <a:solidFill>
                  <a:srgbClr val="000000"/>
                </a:solidFill>
              </a:rPr>
              <a:t>the amount requested,</a:t>
            </a:r>
          </a:p>
          <a:p>
            <a:pPr marL="914400" lvl="1" indent="-457200" eaLnBrk="1" fontAlgn="auto" hangingPunct="1">
              <a:spcBef>
                <a:spcPts val="324"/>
              </a:spcBef>
              <a:spcAft>
                <a:spcPts val="0"/>
              </a:spcAft>
              <a:buFont typeface="Wingdings" pitchFamily="2" charset="2"/>
              <a:buAutoNum type="arabicPeriod"/>
              <a:defRPr/>
            </a:pPr>
            <a:r>
              <a:rPr lang="en-US" sz="2000" dirty="0">
                <a:solidFill>
                  <a:srgbClr val="000000"/>
                </a:solidFill>
              </a:rPr>
              <a:t>a short description of the project,</a:t>
            </a:r>
          </a:p>
          <a:p>
            <a:pPr marL="914400" lvl="1" indent="-457200" eaLnBrk="1" fontAlgn="auto" hangingPunct="1">
              <a:spcBef>
                <a:spcPts val="324"/>
              </a:spcBef>
              <a:spcAft>
                <a:spcPts val="0"/>
              </a:spcAft>
              <a:buFont typeface="Wingdings" pitchFamily="2" charset="2"/>
              <a:buAutoNum type="arabicPeriod"/>
              <a:defRPr/>
            </a:pPr>
            <a:r>
              <a:rPr lang="en-US" sz="2000" dirty="0">
                <a:solidFill>
                  <a:srgbClr val="000000"/>
                </a:solidFill>
              </a:rPr>
              <a:t>a projected quarterly expenditure schedule, </a:t>
            </a:r>
            <a:r>
              <a:rPr lang="en-US" sz="2000" dirty="0" smtClean="0">
                <a:solidFill>
                  <a:srgbClr val="000000"/>
                </a:solidFill>
              </a:rPr>
              <a:t>and,</a:t>
            </a:r>
            <a:endParaRPr lang="en-US" sz="2000" dirty="0">
              <a:solidFill>
                <a:srgbClr val="000000"/>
              </a:solidFill>
            </a:endParaRPr>
          </a:p>
          <a:p>
            <a:pPr marL="914400" lvl="1" indent="-457200" eaLnBrk="1" fontAlgn="auto" hangingPunct="1">
              <a:spcBef>
                <a:spcPts val="324"/>
              </a:spcBef>
              <a:spcAft>
                <a:spcPts val="0"/>
              </a:spcAft>
              <a:buFont typeface="Wingdings" pitchFamily="2" charset="2"/>
              <a:buAutoNum type="arabicPeriod"/>
              <a:defRPr/>
            </a:pPr>
            <a:r>
              <a:rPr lang="en-US" sz="2000" dirty="0">
                <a:solidFill>
                  <a:srgbClr val="000000"/>
                </a:solidFill>
              </a:rPr>
              <a:t>an estimate of when the bond proceeds will be </a:t>
            </a:r>
            <a:r>
              <a:rPr lang="en-US" sz="2000" dirty="0" smtClean="0">
                <a:solidFill>
                  <a:srgbClr val="000000"/>
                </a:solidFill>
              </a:rPr>
              <a:t>spent.</a:t>
            </a:r>
            <a:endParaRPr lang="en-US" sz="2000" dirty="0">
              <a:solidFill>
                <a:srgbClr val="000000"/>
              </a:solidFill>
            </a:endParaRPr>
          </a:p>
          <a:p>
            <a:pPr marL="914400" lvl="1" indent="-457200" eaLnBrk="1" fontAlgn="auto" hangingPunct="1">
              <a:spcBef>
                <a:spcPts val="324"/>
              </a:spcBef>
              <a:spcAft>
                <a:spcPts val="0"/>
              </a:spcAft>
              <a:buFont typeface="Wingdings" pitchFamily="2" charset="2"/>
              <a:buNone/>
              <a:defRPr/>
            </a:pPr>
            <a:endParaRPr lang="en-US" sz="2000" dirty="0">
              <a:solidFill>
                <a:srgbClr val="000000"/>
              </a:solidFill>
            </a:endParaRPr>
          </a:p>
          <a:p>
            <a:pPr marL="533400" indent="-533400" eaLnBrk="1" fontAlgn="auto" hangingPunct="1">
              <a:spcAft>
                <a:spcPts val="0"/>
              </a:spcAft>
              <a:buFont typeface="Wingdings 3"/>
              <a:buChar char=""/>
              <a:defRPr/>
            </a:pPr>
            <a:r>
              <a:rPr lang="en-US" sz="2000" dirty="0">
                <a:solidFill>
                  <a:srgbClr val="000000"/>
                </a:solidFill>
              </a:rPr>
              <a:t>TPFA will prepare an issuance schedule and corresponding debt service </a:t>
            </a:r>
            <a:r>
              <a:rPr lang="en-US" sz="2000" dirty="0" smtClean="0">
                <a:solidFill>
                  <a:srgbClr val="000000"/>
                </a:solidFill>
              </a:rPr>
              <a:t>estimates</a:t>
            </a:r>
            <a:endParaRPr lang="en-US" sz="2000" dirty="0">
              <a:solidFill>
                <a:srgbClr val="000000"/>
              </a:solidFill>
            </a:endParaRPr>
          </a:p>
          <a:p>
            <a:pPr marL="533400" indent="-533400" eaLnBrk="1" fontAlgn="auto" hangingPunct="1">
              <a:spcAft>
                <a:spcPts val="0"/>
              </a:spcAft>
              <a:buFont typeface="Wingdings 3"/>
              <a:buChar char=""/>
              <a:defRPr/>
            </a:pPr>
            <a:r>
              <a:rPr lang="en-US" sz="2000" dirty="0">
                <a:solidFill>
                  <a:srgbClr val="000000"/>
                </a:solidFill>
              </a:rPr>
              <a:t>Note possible non-general revenue funds that might be used for debt service </a:t>
            </a:r>
          </a:p>
          <a:p>
            <a:pPr marL="533400" indent="-533400" eaLnBrk="1" fontAlgn="auto" hangingPunct="1">
              <a:spcAft>
                <a:spcPts val="0"/>
              </a:spcAft>
              <a:buFont typeface="Wingdings 3"/>
              <a:buChar char=""/>
              <a:defRPr/>
            </a:pPr>
            <a:r>
              <a:rPr lang="en-US" sz="2000" dirty="0">
                <a:solidFill>
                  <a:srgbClr val="000000"/>
                </a:solidFill>
              </a:rPr>
              <a:t>The earlier </a:t>
            </a:r>
            <a:r>
              <a:rPr lang="en-US" sz="2000" dirty="0" smtClean="0">
                <a:solidFill>
                  <a:srgbClr val="000000"/>
                </a:solidFill>
              </a:rPr>
              <a:t>TPFA is </a:t>
            </a:r>
            <a:r>
              <a:rPr lang="en-US" sz="2000" dirty="0">
                <a:solidFill>
                  <a:srgbClr val="000000"/>
                </a:solidFill>
              </a:rPr>
              <a:t>involved in the process, the more likely </a:t>
            </a:r>
            <a:r>
              <a:rPr lang="en-US" sz="2000" dirty="0" smtClean="0">
                <a:solidFill>
                  <a:srgbClr val="000000"/>
                </a:solidFill>
              </a:rPr>
              <a:t>it can achieve an </a:t>
            </a:r>
            <a:r>
              <a:rPr lang="en-US" sz="2000" dirty="0">
                <a:solidFill>
                  <a:srgbClr val="000000"/>
                </a:solidFill>
              </a:rPr>
              <a:t>efficient, cost effective financing.</a:t>
            </a:r>
            <a:endParaRPr lang="en-US" sz="2000" dirty="0"/>
          </a:p>
        </p:txBody>
      </p:sp>
      <p:sp>
        <p:nvSpPr>
          <p:cNvPr id="291842" name="Rectangle 2"/>
          <p:cNvSpPr>
            <a:spLocks noGrp="1" noChangeArrowheads="1"/>
          </p:cNvSpPr>
          <p:nvPr>
            <p:ph type="title"/>
          </p:nvPr>
        </p:nvSpPr>
        <p:spPr>
          <a:xfrm>
            <a:off x="228600" y="152400"/>
            <a:ext cx="8686800" cy="990600"/>
          </a:xfrm>
        </p:spPr>
        <p:txBody>
          <a:bodyPr/>
          <a:lstStyle/>
          <a:p>
            <a:pPr eaLnBrk="1" fontAlgn="auto" hangingPunct="1">
              <a:spcAft>
                <a:spcPts val="0"/>
              </a:spcAft>
              <a:defRPr/>
            </a:pPr>
            <a:r>
              <a:rPr lang="en-US"/>
              <a:t>Requesting New Bond Authority</a:t>
            </a:r>
          </a:p>
        </p:txBody>
      </p:sp>
      <p:sp>
        <p:nvSpPr>
          <p:cNvPr id="512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B37A4B0-CE85-46B9-88C5-545166107EF3}" type="slidenum">
              <a:rPr lang="en-US" smtClean="0"/>
              <a:pPr/>
              <a:t>72</a:t>
            </a:fld>
            <a:endParaRPr lang="en-US"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9" name="Rectangle 3"/>
          <p:cNvSpPr>
            <a:spLocks noGrp="1" noChangeArrowheads="1"/>
          </p:cNvSpPr>
          <p:nvPr>
            <p:ph idx="1"/>
          </p:nvPr>
        </p:nvSpPr>
        <p:spPr>
          <a:xfrm>
            <a:off x="609600" y="1143000"/>
            <a:ext cx="7772400" cy="4800600"/>
          </a:xfrm>
        </p:spPr>
        <p:txBody>
          <a:bodyPr>
            <a:normAutofit fontScale="92500" lnSpcReduction="10000"/>
          </a:bodyPr>
          <a:lstStyle/>
          <a:p>
            <a:pPr marL="365760" indent="-256032" eaLnBrk="1" fontAlgn="auto" hangingPunct="1">
              <a:spcAft>
                <a:spcPts val="0"/>
              </a:spcAft>
              <a:buFont typeface="Wingdings 3"/>
              <a:buChar char=""/>
              <a:defRPr/>
            </a:pPr>
            <a:r>
              <a:rPr lang="en-US" sz="2000" b="1" dirty="0">
                <a:solidFill>
                  <a:srgbClr val="000000"/>
                </a:solidFill>
              </a:rPr>
              <a:t>Debt Service</a:t>
            </a:r>
          </a:p>
          <a:p>
            <a:pPr marL="621792" lvl="1" eaLnBrk="1" fontAlgn="auto" hangingPunct="1">
              <a:lnSpc>
                <a:spcPct val="80000"/>
              </a:lnSpc>
              <a:spcBef>
                <a:spcPct val="50000"/>
              </a:spcBef>
              <a:spcAft>
                <a:spcPts val="0"/>
              </a:spcAft>
              <a:buFont typeface="Verdana"/>
              <a:buChar char="◦"/>
              <a:defRPr/>
            </a:pPr>
            <a:r>
              <a:rPr lang="en-US" sz="2000" b="1" dirty="0">
                <a:solidFill>
                  <a:srgbClr val="000000"/>
                </a:solidFill>
              </a:rPr>
              <a:t>GO Bonds</a:t>
            </a:r>
            <a:r>
              <a:rPr lang="en-US" sz="2000" dirty="0">
                <a:solidFill>
                  <a:srgbClr val="000000"/>
                </a:solidFill>
              </a:rPr>
              <a:t>: TPFA will estimate debt service on outstanding GO bonds and </a:t>
            </a:r>
            <a:r>
              <a:rPr lang="en-US" sz="2000" dirty="0" smtClean="0">
                <a:solidFill>
                  <a:srgbClr val="000000"/>
                </a:solidFill>
              </a:rPr>
              <a:t>CP, </a:t>
            </a:r>
            <a:r>
              <a:rPr lang="en-US" sz="2000" dirty="0">
                <a:solidFill>
                  <a:srgbClr val="000000"/>
                </a:solidFill>
              </a:rPr>
              <a:t>and </a:t>
            </a:r>
            <a:r>
              <a:rPr lang="en-US" sz="2000" dirty="0" smtClean="0">
                <a:solidFill>
                  <a:srgbClr val="000000"/>
                </a:solidFill>
              </a:rPr>
              <a:t>will include </a:t>
            </a:r>
            <a:r>
              <a:rPr lang="en-US" sz="2000" dirty="0">
                <a:solidFill>
                  <a:srgbClr val="000000"/>
                </a:solidFill>
              </a:rPr>
              <a:t>in TPFA’s LAR.</a:t>
            </a:r>
          </a:p>
          <a:p>
            <a:pPr marL="621792" lvl="1" eaLnBrk="1" fontAlgn="auto" hangingPunct="1">
              <a:lnSpc>
                <a:spcPct val="80000"/>
              </a:lnSpc>
              <a:spcBef>
                <a:spcPct val="50000"/>
              </a:spcBef>
              <a:spcAft>
                <a:spcPts val="0"/>
              </a:spcAft>
              <a:buFont typeface="Verdana"/>
              <a:buChar char="◦"/>
              <a:defRPr/>
            </a:pPr>
            <a:r>
              <a:rPr lang="en-US" sz="2000" b="1" dirty="0">
                <a:solidFill>
                  <a:srgbClr val="000000"/>
                </a:solidFill>
              </a:rPr>
              <a:t>Revenue Bonds</a:t>
            </a:r>
            <a:r>
              <a:rPr lang="en-US" sz="2000" dirty="0">
                <a:solidFill>
                  <a:srgbClr val="000000"/>
                </a:solidFill>
              </a:rPr>
              <a:t>: On or before April 1 preceding each regular Legislative session, TPFA will notify </a:t>
            </a:r>
            <a:r>
              <a:rPr lang="en-US" sz="2000" dirty="0" smtClean="0">
                <a:solidFill>
                  <a:srgbClr val="000000"/>
                </a:solidFill>
              </a:rPr>
              <a:t>client agency </a:t>
            </a:r>
            <a:r>
              <a:rPr lang="en-US" sz="2000" dirty="0">
                <a:solidFill>
                  <a:srgbClr val="000000"/>
                </a:solidFill>
              </a:rPr>
              <a:t>of the </a:t>
            </a:r>
            <a:r>
              <a:rPr lang="en-US" sz="2000" dirty="0" smtClean="0">
                <a:solidFill>
                  <a:srgbClr val="000000"/>
                </a:solidFill>
              </a:rPr>
              <a:t>lease </a:t>
            </a:r>
            <a:r>
              <a:rPr lang="en-US" sz="2000" dirty="0">
                <a:solidFill>
                  <a:srgbClr val="000000"/>
                </a:solidFill>
              </a:rPr>
              <a:t>payment due in the next biennium.  </a:t>
            </a:r>
            <a:r>
              <a:rPr lang="en-US" sz="2000" u="sng" dirty="0">
                <a:solidFill>
                  <a:srgbClr val="000000"/>
                </a:solidFill>
              </a:rPr>
              <a:t>Agency must request this lease payment in its LAR</a:t>
            </a:r>
            <a:r>
              <a:rPr lang="en-US" sz="2000" dirty="0">
                <a:solidFill>
                  <a:srgbClr val="000000"/>
                </a:solidFill>
              </a:rPr>
              <a:t>.</a:t>
            </a:r>
          </a:p>
          <a:p>
            <a:pPr marL="365760" indent="-256032" eaLnBrk="1" fontAlgn="auto" hangingPunct="1">
              <a:lnSpc>
                <a:spcPct val="80000"/>
              </a:lnSpc>
              <a:spcBef>
                <a:spcPct val="50000"/>
              </a:spcBef>
              <a:spcAft>
                <a:spcPts val="0"/>
              </a:spcAft>
              <a:buFont typeface="Wingdings" pitchFamily="2" charset="2"/>
              <a:buNone/>
              <a:defRPr/>
            </a:pPr>
            <a:endParaRPr lang="en-US" sz="2000" dirty="0">
              <a:solidFill>
                <a:srgbClr val="000000"/>
              </a:solidFill>
            </a:endParaRPr>
          </a:p>
          <a:p>
            <a:pPr marL="365760" indent="-256032" eaLnBrk="1" fontAlgn="auto" hangingPunct="1">
              <a:lnSpc>
                <a:spcPct val="80000"/>
              </a:lnSpc>
              <a:spcBef>
                <a:spcPct val="50000"/>
              </a:spcBef>
              <a:spcAft>
                <a:spcPts val="0"/>
              </a:spcAft>
              <a:buFont typeface="Wingdings 3"/>
              <a:buChar char=""/>
              <a:defRPr/>
            </a:pPr>
            <a:r>
              <a:rPr lang="en-US" sz="2000" dirty="0">
                <a:solidFill>
                  <a:srgbClr val="000000"/>
                </a:solidFill>
              </a:rPr>
              <a:t>If the agency has not issued or </a:t>
            </a:r>
            <a:r>
              <a:rPr lang="en-US" sz="2000" dirty="0"/>
              <a:t>encumbered</a:t>
            </a:r>
            <a:r>
              <a:rPr lang="en-US" sz="2000" dirty="0">
                <a:solidFill>
                  <a:srgbClr val="000000"/>
                </a:solidFill>
              </a:rPr>
              <a:t> all bond proceeds prior to the end of the biennium, the agency needs to </a:t>
            </a:r>
            <a:r>
              <a:rPr lang="en-US" sz="2000" dirty="0" smtClean="0">
                <a:solidFill>
                  <a:srgbClr val="000000"/>
                </a:solidFill>
              </a:rPr>
              <a:t>ensure its </a:t>
            </a:r>
            <a:r>
              <a:rPr lang="en-US" sz="2000" dirty="0">
                <a:solidFill>
                  <a:srgbClr val="000000"/>
                </a:solidFill>
              </a:rPr>
              <a:t>ability to issue and expend those proceeds for the project in a subsequent biennium is </a:t>
            </a:r>
            <a:r>
              <a:rPr lang="en-US" sz="2000" dirty="0" smtClean="0">
                <a:solidFill>
                  <a:srgbClr val="000000"/>
                </a:solidFill>
              </a:rPr>
              <a:t>continued; usually </a:t>
            </a:r>
            <a:r>
              <a:rPr lang="en-US" sz="2000" dirty="0">
                <a:solidFill>
                  <a:srgbClr val="000000"/>
                </a:solidFill>
              </a:rPr>
              <a:t>done by “U.B.” rider in agency’s bill pattern.</a:t>
            </a:r>
          </a:p>
          <a:p>
            <a:pPr marL="365760" indent="-256032" eaLnBrk="1" fontAlgn="auto" hangingPunct="1">
              <a:lnSpc>
                <a:spcPct val="80000"/>
              </a:lnSpc>
              <a:spcBef>
                <a:spcPct val="50000"/>
              </a:spcBef>
              <a:spcAft>
                <a:spcPts val="0"/>
              </a:spcAft>
              <a:buFont typeface="Wingdings 3"/>
              <a:buChar char=""/>
              <a:defRPr/>
            </a:pPr>
            <a:r>
              <a:rPr lang="en-US" sz="2000" dirty="0">
                <a:solidFill>
                  <a:srgbClr val="000000"/>
                </a:solidFill>
              </a:rPr>
              <a:t>If the full amount authorized has not been approved by TPFA and BRB prior to the end of the biennium, agency will need to ensure the authorization is </a:t>
            </a:r>
            <a:r>
              <a:rPr lang="en-US" sz="2000" dirty="0" smtClean="0">
                <a:solidFill>
                  <a:srgbClr val="000000"/>
                </a:solidFill>
              </a:rPr>
              <a:t>continued;  </a:t>
            </a:r>
            <a:r>
              <a:rPr lang="en-US" sz="2000" dirty="0">
                <a:solidFill>
                  <a:srgbClr val="000000"/>
                </a:solidFill>
              </a:rPr>
              <a:t>also usually done in the agency’s bill pattern.</a:t>
            </a:r>
          </a:p>
          <a:p>
            <a:pPr marL="365760" indent="-256032" eaLnBrk="1" fontAlgn="auto" hangingPunct="1">
              <a:spcAft>
                <a:spcPts val="0"/>
              </a:spcAft>
              <a:buFont typeface="Wingdings 3"/>
              <a:buChar char=""/>
              <a:defRPr/>
            </a:pPr>
            <a:endParaRPr lang="en-US" sz="2000" dirty="0"/>
          </a:p>
        </p:txBody>
      </p:sp>
      <p:sp>
        <p:nvSpPr>
          <p:cNvPr id="295938" name="Rectangle 2"/>
          <p:cNvSpPr>
            <a:spLocks noGrp="1" noChangeArrowheads="1"/>
          </p:cNvSpPr>
          <p:nvPr>
            <p:ph type="title"/>
          </p:nvPr>
        </p:nvSpPr>
        <p:spPr>
          <a:xfrm>
            <a:off x="685800" y="228600"/>
            <a:ext cx="7620000" cy="914400"/>
          </a:xfrm>
        </p:spPr>
        <p:txBody>
          <a:bodyPr/>
          <a:lstStyle/>
          <a:p>
            <a:pPr eaLnBrk="1" fontAlgn="auto" hangingPunct="1">
              <a:spcAft>
                <a:spcPts val="0"/>
              </a:spcAft>
              <a:defRPr/>
            </a:pPr>
            <a:r>
              <a:rPr lang="en-US"/>
              <a:t>Existing Bonds</a:t>
            </a:r>
          </a:p>
        </p:txBody>
      </p:sp>
      <p:sp>
        <p:nvSpPr>
          <p:cNvPr id="5222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1A34AE1-BE3D-4243-919C-8CAAFEE09389}" type="slidenum">
              <a:rPr lang="en-US" smtClean="0"/>
              <a:pPr/>
              <a:t>73</a:t>
            </a:fld>
            <a:endParaRPr lang="en-US"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2"/>
          <p:cNvSpPr>
            <a:spLocks noGrp="1" noChangeArrowheads="1"/>
          </p:cNvSpPr>
          <p:nvPr>
            <p:ph type="ctrTitle"/>
          </p:nvPr>
        </p:nvSpPr>
        <p:spPr/>
        <p:txBody>
          <a:bodyPr/>
          <a:lstStyle/>
          <a:p>
            <a:pPr eaLnBrk="1" fontAlgn="auto" hangingPunct="1">
              <a:spcAft>
                <a:spcPts val="0"/>
              </a:spcAft>
              <a:defRPr/>
            </a:pPr>
            <a:r>
              <a:rPr lang="en-US"/>
              <a:t>2. Agency Resolution</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457200" y="1143000"/>
            <a:ext cx="8001000" cy="4648200"/>
          </a:xfrm>
        </p:spPr>
        <p:txBody>
          <a:bodyPr>
            <a:normAutofit fontScale="92500" lnSpcReduction="20000"/>
          </a:bodyPr>
          <a:lstStyle/>
          <a:p>
            <a:pPr marL="365760" indent="-256032" eaLnBrk="1" fontAlgn="auto" hangingPunct="1">
              <a:spcAft>
                <a:spcPts val="0"/>
              </a:spcAft>
              <a:buFont typeface="Wingdings 3"/>
              <a:buChar char=""/>
              <a:defRPr/>
            </a:pPr>
            <a:r>
              <a:rPr lang="en-US" sz="2800" dirty="0"/>
              <a:t>Governing </a:t>
            </a:r>
            <a:r>
              <a:rPr lang="en-US" sz="2800" dirty="0" smtClean="0"/>
              <a:t>body </a:t>
            </a:r>
            <a:r>
              <a:rPr lang="en-US" sz="2800" dirty="0"/>
              <a:t>of the </a:t>
            </a:r>
            <a:r>
              <a:rPr lang="en-US" sz="2800" dirty="0" smtClean="0"/>
              <a:t>agency </a:t>
            </a:r>
            <a:r>
              <a:rPr lang="en-US" sz="2800" dirty="0"/>
              <a:t>adopts a resolution</a:t>
            </a:r>
          </a:p>
          <a:p>
            <a:pPr marL="365760" indent="-256032" eaLnBrk="1" fontAlgn="auto" hangingPunct="1">
              <a:spcAft>
                <a:spcPts val="0"/>
              </a:spcAft>
              <a:buFont typeface="Wingdings 3"/>
              <a:buChar char=""/>
              <a:defRPr/>
            </a:pPr>
            <a:r>
              <a:rPr lang="en-US" sz="2800" dirty="0"/>
              <a:t>Authorizes the agency to submit the request for </a:t>
            </a:r>
            <a:r>
              <a:rPr lang="en-US" sz="2800" dirty="0" smtClean="0"/>
              <a:t>financing to TPFA </a:t>
            </a:r>
            <a:r>
              <a:rPr lang="en-US" sz="2800" dirty="0"/>
              <a:t>and delegates authority to sign required documents and take other required action to accomplish the financing</a:t>
            </a:r>
          </a:p>
          <a:p>
            <a:pPr marL="365760" indent="-256032" eaLnBrk="1" fontAlgn="auto" hangingPunct="1">
              <a:spcAft>
                <a:spcPts val="0"/>
              </a:spcAft>
              <a:buFont typeface="Wingdings 3"/>
              <a:buChar char=""/>
              <a:defRPr/>
            </a:pPr>
            <a:r>
              <a:rPr lang="en-US" sz="2800" dirty="0"/>
              <a:t>Specifies the amount of the request and the legal authority for project and financing </a:t>
            </a:r>
          </a:p>
          <a:p>
            <a:r>
              <a:rPr lang="en-US" sz="2800" dirty="0"/>
              <a:t>May also need to adopt a Reimbursement </a:t>
            </a:r>
            <a:r>
              <a:rPr lang="en-US" sz="2800" dirty="0" smtClean="0"/>
              <a:t>Resolution </a:t>
            </a:r>
            <a:r>
              <a:rPr lang="en-US" sz="2400" dirty="0" smtClean="0"/>
              <a:t>(resolution declaring expectation to reimburse expenditures with proceeds of future debt(</a:t>
            </a:r>
          </a:p>
          <a:p>
            <a:r>
              <a:rPr lang="en-US" sz="2800" dirty="0" smtClean="0"/>
              <a:t>See </a:t>
            </a:r>
            <a:r>
              <a:rPr lang="en-US" sz="2800" dirty="0"/>
              <a:t>Examples (Handouts and www.tpfa.state.tx.us/sampledocs.aspx)</a:t>
            </a:r>
          </a:p>
        </p:txBody>
      </p:sp>
      <p:sp>
        <p:nvSpPr>
          <p:cNvPr id="14338" name="Rectangle 2"/>
          <p:cNvSpPr>
            <a:spLocks noGrp="1" noChangeArrowheads="1"/>
          </p:cNvSpPr>
          <p:nvPr>
            <p:ph type="title"/>
          </p:nvPr>
        </p:nvSpPr>
        <p:spPr>
          <a:xfrm>
            <a:off x="228600" y="152400"/>
            <a:ext cx="8686800" cy="990600"/>
          </a:xfrm>
        </p:spPr>
        <p:txBody>
          <a:bodyPr/>
          <a:lstStyle/>
          <a:p>
            <a:pPr eaLnBrk="1" fontAlgn="auto" hangingPunct="1">
              <a:spcAft>
                <a:spcPts val="0"/>
              </a:spcAft>
              <a:defRPr/>
            </a:pPr>
            <a:r>
              <a:rPr lang="en-US" dirty="0"/>
              <a:t>Agency Resolution</a:t>
            </a:r>
          </a:p>
        </p:txBody>
      </p:sp>
      <p:sp>
        <p:nvSpPr>
          <p:cNvPr id="5427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A25E069-072F-49A0-AC94-8DAB0C2ACA87}" type="slidenum">
              <a:rPr lang="en-US" smtClean="0"/>
              <a:pPr/>
              <a:t>75</a:t>
            </a:fld>
            <a:endParaRPr lang="en-US"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ChangeArrowheads="1"/>
          </p:cNvSpPr>
          <p:nvPr>
            <p:ph type="ctrTitle"/>
          </p:nvPr>
        </p:nvSpPr>
        <p:spPr/>
        <p:txBody>
          <a:bodyPr/>
          <a:lstStyle/>
          <a:p>
            <a:pPr eaLnBrk="1" fontAlgn="auto" hangingPunct="1">
              <a:spcAft>
                <a:spcPts val="0"/>
              </a:spcAft>
              <a:defRPr/>
            </a:pPr>
            <a:r>
              <a:rPr lang="en-US"/>
              <a:t>3. Request for Financing</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533400" y="1524000"/>
            <a:ext cx="8077200" cy="4114800"/>
          </a:xfrm>
        </p:spPr>
        <p:txBody>
          <a:bodyPr>
            <a:normAutofit lnSpcReduction="10000"/>
          </a:bodyPr>
          <a:lstStyle/>
          <a:p>
            <a:pPr marL="365760" indent="-256032" eaLnBrk="1" fontAlgn="auto" hangingPunct="1">
              <a:lnSpc>
                <a:spcPct val="80000"/>
              </a:lnSpc>
              <a:spcBef>
                <a:spcPct val="50000"/>
              </a:spcBef>
              <a:spcAft>
                <a:spcPts val="0"/>
              </a:spcAft>
              <a:buSzPct val="66000"/>
              <a:buFont typeface="Wingdings 3"/>
              <a:buChar char=""/>
              <a:defRPr/>
            </a:pPr>
            <a:r>
              <a:rPr lang="en-US" sz="2800" dirty="0"/>
              <a:t>The Request for Financing is required by TPFA Board Rules, 34 Texas </a:t>
            </a:r>
            <a:r>
              <a:rPr lang="en-US" sz="2800" dirty="0" smtClean="0"/>
              <a:t>Admin. Code</a:t>
            </a:r>
            <a:r>
              <a:rPr lang="en-US" sz="2800" dirty="0"/>
              <a:t>, Section </a:t>
            </a:r>
            <a:r>
              <a:rPr lang="en-US" sz="2800" dirty="0" smtClean="0"/>
              <a:t>221.3 </a:t>
            </a:r>
            <a:r>
              <a:rPr lang="en-US" sz="2800" dirty="0"/>
              <a:t>(</a:t>
            </a:r>
            <a:r>
              <a:rPr lang="en-US" sz="2800" dirty="0" smtClean="0"/>
              <a:t>www.tpfa.state.tx.us/statutes.aspx)</a:t>
            </a:r>
            <a:endParaRPr lang="en-US" sz="2800" dirty="0"/>
          </a:p>
          <a:p>
            <a:pPr marL="365760" indent="-256032" eaLnBrk="1" fontAlgn="auto" hangingPunct="1">
              <a:lnSpc>
                <a:spcPct val="80000"/>
              </a:lnSpc>
              <a:spcBef>
                <a:spcPct val="50000"/>
              </a:spcBef>
              <a:spcAft>
                <a:spcPts val="0"/>
              </a:spcAft>
              <a:buSzPct val="66000"/>
              <a:buFont typeface="Wingdings 3"/>
              <a:buChar char=""/>
              <a:defRPr/>
            </a:pPr>
            <a:r>
              <a:rPr lang="en-US" sz="2800" dirty="0"/>
              <a:t>Submit at least 12 weeks before funds are required</a:t>
            </a:r>
          </a:p>
          <a:p>
            <a:pPr marL="365760" indent="-256032" eaLnBrk="1" fontAlgn="auto" hangingPunct="1">
              <a:lnSpc>
                <a:spcPct val="80000"/>
              </a:lnSpc>
              <a:spcBef>
                <a:spcPct val="50000"/>
              </a:spcBef>
              <a:spcAft>
                <a:spcPts val="0"/>
              </a:spcAft>
              <a:buSzPct val="66000"/>
              <a:buFont typeface="Wingdings 3"/>
              <a:buChar char=""/>
              <a:defRPr/>
            </a:pPr>
            <a:r>
              <a:rPr lang="en-US" sz="2800" dirty="0"/>
              <a:t>TPFA Board </a:t>
            </a:r>
            <a:r>
              <a:rPr lang="en-US" sz="2800" dirty="0" smtClean="0"/>
              <a:t>meets monthly.</a:t>
            </a:r>
          </a:p>
          <a:p>
            <a:pPr marL="365760" indent="-256032" eaLnBrk="1" fontAlgn="auto" hangingPunct="1">
              <a:lnSpc>
                <a:spcPct val="80000"/>
              </a:lnSpc>
              <a:spcBef>
                <a:spcPct val="50000"/>
              </a:spcBef>
              <a:spcAft>
                <a:spcPts val="0"/>
              </a:spcAft>
              <a:buSzPct val="66000"/>
              <a:buFont typeface="Wingdings 3"/>
              <a:buChar char=""/>
              <a:defRPr/>
            </a:pPr>
            <a:r>
              <a:rPr lang="en-US" sz="2800" dirty="0" smtClean="0"/>
              <a:t>TPFA </a:t>
            </a:r>
            <a:r>
              <a:rPr lang="en-US" sz="2800" dirty="0"/>
              <a:t>staff will review request in draft form </a:t>
            </a:r>
            <a:r>
              <a:rPr lang="en-US" sz="2800" dirty="0" smtClean="0"/>
              <a:t>and include on agenda if </a:t>
            </a:r>
            <a:r>
              <a:rPr lang="en-US" sz="2800" dirty="0"/>
              <a:t>received at least </a:t>
            </a:r>
            <a:r>
              <a:rPr lang="en-US" sz="2800" dirty="0" smtClean="0"/>
              <a:t>18 days </a:t>
            </a:r>
            <a:r>
              <a:rPr lang="en-US" sz="2800" dirty="0"/>
              <a:t>before the board meeting</a:t>
            </a:r>
          </a:p>
        </p:txBody>
      </p:sp>
      <p:sp>
        <p:nvSpPr>
          <p:cNvPr id="15362" name="Rectangle 2"/>
          <p:cNvSpPr>
            <a:spLocks noGrp="1" noChangeArrowheads="1"/>
          </p:cNvSpPr>
          <p:nvPr>
            <p:ph type="title"/>
          </p:nvPr>
        </p:nvSpPr>
        <p:spPr>
          <a:xfrm>
            <a:off x="990600" y="381000"/>
            <a:ext cx="7315200" cy="990600"/>
          </a:xfrm>
        </p:spPr>
        <p:txBody>
          <a:bodyPr/>
          <a:lstStyle/>
          <a:p>
            <a:pPr eaLnBrk="1" fontAlgn="auto" hangingPunct="1">
              <a:spcAft>
                <a:spcPts val="0"/>
              </a:spcAft>
              <a:defRPr/>
            </a:pPr>
            <a:r>
              <a:rPr lang="en-US"/>
              <a:t>Request for Financing</a:t>
            </a:r>
          </a:p>
        </p:txBody>
      </p:sp>
      <p:sp>
        <p:nvSpPr>
          <p:cNvPr id="5632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9AF9EFE-2881-46B1-95D8-0DA118D058AA}" type="slidenum">
              <a:rPr lang="en-US" smtClean="0"/>
              <a:pPr/>
              <a:t>77</a:t>
            </a:fld>
            <a:endParaRPr lang="en-US"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533400" y="1219200"/>
            <a:ext cx="8153400" cy="4800600"/>
          </a:xfrm>
        </p:spPr>
        <p:txBody>
          <a:bodyPr/>
          <a:lstStyle/>
          <a:p>
            <a:pPr marL="742950" lvl="1" indent="-285750" eaLnBrk="1" hangingPunct="1">
              <a:buClr>
                <a:schemeClr val="tx1"/>
              </a:buClr>
              <a:buFontTx/>
              <a:buNone/>
            </a:pPr>
            <a:endParaRPr lang="en-US" sz="2400" dirty="0" smtClean="0"/>
          </a:p>
          <a:p>
            <a:pPr marL="342900" indent="-342900" eaLnBrk="1" hangingPunct="1">
              <a:buClr>
                <a:schemeClr val="tx1"/>
              </a:buClr>
              <a:buSzPct val="66000"/>
              <a:buFontTx/>
              <a:buNone/>
            </a:pPr>
            <a:r>
              <a:rPr lang="en-US" sz="2800" dirty="0" smtClean="0"/>
              <a:t>The package should include:</a:t>
            </a:r>
          </a:p>
          <a:p>
            <a:pPr marL="742950" lvl="1" indent="-285750" eaLnBrk="1" hangingPunct="1">
              <a:lnSpc>
                <a:spcPct val="80000"/>
              </a:lnSpc>
              <a:spcBef>
                <a:spcPct val="50000"/>
              </a:spcBef>
            </a:pPr>
            <a:r>
              <a:rPr lang="en-US" sz="2400" dirty="0" smtClean="0"/>
              <a:t>Signed Agency Resolution delegating authority</a:t>
            </a:r>
          </a:p>
          <a:p>
            <a:pPr marL="742950" lvl="1" indent="-285750" eaLnBrk="1" hangingPunct="1">
              <a:lnSpc>
                <a:spcPct val="80000"/>
              </a:lnSpc>
              <a:spcBef>
                <a:spcPct val="50000"/>
              </a:spcBef>
            </a:pPr>
            <a:r>
              <a:rPr lang="en-US" sz="2400" dirty="0" smtClean="0"/>
              <a:t>Legal Authority for Project</a:t>
            </a:r>
          </a:p>
          <a:p>
            <a:pPr marL="742950" lvl="1" indent="-285750" eaLnBrk="1" hangingPunct="1">
              <a:lnSpc>
                <a:spcPct val="80000"/>
              </a:lnSpc>
              <a:spcBef>
                <a:spcPct val="50000"/>
              </a:spcBef>
            </a:pPr>
            <a:r>
              <a:rPr lang="en-US" sz="2400" dirty="0" smtClean="0"/>
              <a:t>Project Analysis (i.e., Project Description and Project Budget)</a:t>
            </a:r>
          </a:p>
          <a:p>
            <a:pPr marL="742950" lvl="1" indent="-285750" eaLnBrk="1" hangingPunct="1">
              <a:lnSpc>
                <a:spcPct val="80000"/>
              </a:lnSpc>
              <a:spcBef>
                <a:spcPct val="50000"/>
              </a:spcBef>
            </a:pPr>
            <a:r>
              <a:rPr lang="en-US" sz="2400" dirty="0" smtClean="0"/>
              <a:t>Disbursement (also referred to as “Expenditure” or “Draw”) Schedule</a:t>
            </a:r>
          </a:p>
          <a:p>
            <a:pPr marL="742950" lvl="1" indent="-285750" eaLnBrk="1" hangingPunct="1">
              <a:lnSpc>
                <a:spcPct val="80000"/>
              </a:lnSpc>
              <a:spcBef>
                <a:spcPct val="50000"/>
              </a:spcBef>
            </a:pPr>
            <a:r>
              <a:rPr lang="en-US" sz="2400" dirty="0" smtClean="0"/>
              <a:t>See example in handouts</a:t>
            </a:r>
          </a:p>
          <a:p>
            <a:pPr marL="342900" indent="-342900" eaLnBrk="1" hangingPunct="1">
              <a:buSzPct val="66000"/>
              <a:buFont typeface="Wingdings" pitchFamily="2" charset="2"/>
              <a:buNone/>
            </a:pPr>
            <a:endParaRPr lang="en-US" sz="2800" dirty="0" smtClean="0"/>
          </a:p>
        </p:txBody>
      </p:sp>
      <p:sp>
        <p:nvSpPr>
          <p:cNvPr id="478210" name="Rectangle 2"/>
          <p:cNvSpPr>
            <a:spLocks noGrp="1" noChangeArrowheads="1"/>
          </p:cNvSpPr>
          <p:nvPr>
            <p:ph type="title"/>
          </p:nvPr>
        </p:nvSpPr>
        <p:spPr>
          <a:xfrm>
            <a:off x="838200" y="381000"/>
            <a:ext cx="7543800" cy="990600"/>
          </a:xfrm>
        </p:spPr>
        <p:txBody>
          <a:bodyPr/>
          <a:lstStyle/>
          <a:p>
            <a:pPr eaLnBrk="1" fontAlgn="auto" hangingPunct="1">
              <a:spcAft>
                <a:spcPts val="0"/>
              </a:spcAft>
              <a:defRPr/>
            </a:pPr>
            <a:r>
              <a:rPr lang="en-US"/>
              <a:t>Request for Financing</a:t>
            </a:r>
          </a:p>
        </p:txBody>
      </p:sp>
      <p:sp>
        <p:nvSpPr>
          <p:cNvPr id="573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2EC766D-D336-457C-BA2F-1C32A1A090D8}" type="slidenum">
              <a:rPr lang="en-US" smtClean="0"/>
              <a:pPr/>
              <a:t>78</a:t>
            </a:fld>
            <a:endParaRPr lang="en-US"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ctrTitle"/>
          </p:nvPr>
        </p:nvSpPr>
        <p:spPr/>
        <p:txBody>
          <a:bodyPr/>
          <a:lstStyle/>
          <a:p>
            <a:pPr eaLnBrk="1" fontAlgn="auto" hangingPunct="1">
              <a:spcAft>
                <a:spcPts val="0"/>
              </a:spcAft>
              <a:defRPr/>
            </a:pPr>
            <a:r>
              <a:rPr lang="en-US"/>
              <a:t>4. TPFA Board Approval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685800" y="1676400"/>
            <a:ext cx="7772400" cy="4419600"/>
          </a:xfrm>
        </p:spPr>
        <p:txBody>
          <a:bodyPr/>
          <a:lstStyle/>
          <a:p>
            <a:pPr eaLnBrk="1" hangingPunct="1">
              <a:spcBef>
                <a:spcPct val="45000"/>
              </a:spcBef>
            </a:pPr>
            <a:r>
              <a:rPr lang="en-US" sz="2400" dirty="0" smtClean="0"/>
              <a:t>Functions like a bank line of credit; funds are borrowed as agency needs them to pay invoices</a:t>
            </a:r>
          </a:p>
          <a:p>
            <a:pPr eaLnBrk="1" hangingPunct="1">
              <a:spcBef>
                <a:spcPct val="45000"/>
              </a:spcBef>
            </a:pPr>
            <a:r>
              <a:rPr lang="en-US" sz="2400" dirty="0" smtClean="0"/>
              <a:t>Maturity ranges from 1 to 270 days</a:t>
            </a:r>
          </a:p>
          <a:p>
            <a:pPr eaLnBrk="1" hangingPunct="1">
              <a:spcBef>
                <a:spcPct val="45000"/>
              </a:spcBef>
            </a:pPr>
            <a:r>
              <a:rPr lang="en-US" sz="2400" dirty="0" smtClean="0"/>
              <a:t>At each maturity the CP can be paid off or reissued (“rolled over”) at a new interest rate</a:t>
            </a:r>
          </a:p>
          <a:p>
            <a:pPr eaLnBrk="1" hangingPunct="1">
              <a:spcBef>
                <a:spcPct val="45000"/>
              </a:spcBef>
            </a:pPr>
            <a:r>
              <a:rPr lang="en-US" sz="2400" dirty="0" smtClean="0"/>
              <a:t>Issued in tranches as small as $1,000,000 and in $100,000 increments</a:t>
            </a:r>
          </a:p>
        </p:txBody>
      </p:sp>
      <p:sp>
        <p:nvSpPr>
          <p:cNvPr id="222210" name="Rectangle 2"/>
          <p:cNvSpPr>
            <a:spLocks noGrp="1" noChangeArrowheads="1"/>
          </p:cNvSpPr>
          <p:nvPr>
            <p:ph type="title"/>
          </p:nvPr>
        </p:nvSpPr>
        <p:spPr>
          <a:xfrm>
            <a:off x="685800" y="381000"/>
            <a:ext cx="7772400" cy="1371600"/>
          </a:xfrm>
        </p:spPr>
        <p:txBody>
          <a:bodyPr/>
          <a:lstStyle/>
          <a:p>
            <a:pPr eaLnBrk="1" fontAlgn="auto" hangingPunct="1">
              <a:spcAft>
                <a:spcPts val="0"/>
              </a:spcAft>
              <a:defRPr/>
            </a:pPr>
            <a:r>
              <a:rPr lang="en-US" dirty="0"/>
              <a:t>Commercial </a:t>
            </a:r>
            <a:r>
              <a:rPr lang="en-US" dirty="0" smtClean="0"/>
              <a:t>Paper (CP)</a:t>
            </a:r>
            <a:endParaRPr lang="en-US" dirty="0"/>
          </a:p>
        </p:txBody>
      </p:sp>
      <p:sp>
        <p:nvSpPr>
          <p:cNvPr id="2150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7DE9BF4-DC3E-48A3-8FA5-089E6E134181}" type="slidenum">
              <a:rPr lang="en-US" smtClean="0"/>
              <a:pPr/>
              <a:t>8</a:t>
            </a:fld>
            <a:endParaRPr lang="en-US" smtClean="0"/>
          </a:p>
        </p:txBody>
      </p:sp>
    </p:spTree>
  </p:cSld>
  <p:clrMapOvr>
    <a:masterClrMapping/>
  </p:clrMapOvr>
  <p:transition spd="med">
    <p:cut/>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a:xfrm>
            <a:off x="457200" y="1447800"/>
            <a:ext cx="8229600" cy="4114800"/>
          </a:xfrm>
        </p:spPr>
        <p:txBody>
          <a:bodyPr/>
          <a:lstStyle/>
          <a:p>
            <a:pPr eaLnBrk="1" hangingPunct="1"/>
            <a:r>
              <a:rPr lang="en-US" dirty="0" smtClean="0"/>
              <a:t> TPFA Board meets monthly </a:t>
            </a:r>
          </a:p>
          <a:p>
            <a:pPr lvl="1" eaLnBrk="1" hangingPunct="1"/>
            <a:r>
              <a:rPr lang="en-US" dirty="0" smtClean="0"/>
              <a:t>currently 1</a:t>
            </a:r>
            <a:r>
              <a:rPr lang="en-US" baseline="30000" dirty="0" smtClean="0"/>
              <a:t>st</a:t>
            </a:r>
            <a:r>
              <a:rPr lang="en-US" dirty="0" smtClean="0"/>
              <a:t> Thursday of the month</a:t>
            </a:r>
          </a:p>
          <a:p>
            <a:pPr eaLnBrk="1" hangingPunct="1"/>
            <a:r>
              <a:rPr lang="en-US" dirty="0" smtClean="0"/>
              <a:t>Client agency staff should attend the TPFA meeting and be prepared to make a short presentation and answer questions.</a:t>
            </a:r>
          </a:p>
          <a:p>
            <a:pPr eaLnBrk="1" hangingPunct="1"/>
            <a:r>
              <a:rPr lang="en-US" dirty="0" smtClean="0"/>
              <a:t>Recommended staff attendance, as applicable</a:t>
            </a:r>
          </a:p>
          <a:p>
            <a:pPr lvl="1" eaLnBrk="1" hangingPunct="1"/>
            <a:r>
              <a:rPr lang="en-US" dirty="0" smtClean="0"/>
              <a:t>Finance, budget or accounting</a:t>
            </a:r>
          </a:p>
          <a:p>
            <a:pPr lvl="1" eaLnBrk="1" hangingPunct="1"/>
            <a:r>
              <a:rPr lang="en-US" dirty="0" smtClean="0"/>
              <a:t>Construction or Project Manager</a:t>
            </a:r>
          </a:p>
          <a:p>
            <a:pPr lvl="1" eaLnBrk="1" hangingPunct="1"/>
            <a:r>
              <a:rPr lang="en-US" dirty="0" smtClean="0"/>
              <a:t>Legal </a:t>
            </a:r>
          </a:p>
        </p:txBody>
      </p:sp>
      <p:sp>
        <p:nvSpPr>
          <p:cNvPr id="128002" name="Rectangle 2"/>
          <p:cNvSpPr>
            <a:spLocks noGrp="1" noChangeArrowheads="1"/>
          </p:cNvSpPr>
          <p:nvPr>
            <p:ph type="title"/>
          </p:nvPr>
        </p:nvSpPr>
        <p:spPr>
          <a:xfrm>
            <a:off x="1066800" y="381000"/>
            <a:ext cx="7162800" cy="990600"/>
          </a:xfrm>
        </p:spPr>
        <p:txBody>
          <a:bodyPr/>
          <a:lstStyle/>
          <a:p>
            <a:pPr eaLnBrk="1" fontAlgn="auto" hangingPunct="1">
              <a:spcAft>
                <a:spcPts val="0"/>
              </a:spcAft>
              <a:defRPr/>
            </a:pPr>
            <a:r>
              <a:rPr lang="en-US"/>
              <a:t>4. TPFA Board Approval</a:t>
            </a:r>
          </a:p>
        </p:txBody>
      </p:sp>
      <p:sp>
        <p:nvSpPr>
          <p:cNvPr id="5939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BD7AB0D-2B23-40DF-947E-D548AAABDE65}" type="slidenum">
              <a:rPr lang="en-US" smtClean="0"/>
              <a:pPr/>
              <a:t>80</a:t>
            </a:fld>
            <a:endParaRPr lang="en-US"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idx="1"/>
          </p:nvPr>
        </p:nvSpPr>
        <p:spPr>
          <a:xfrm>
            <a:off x="609600" y="1600200"/>
            <a:ext cx="8001000" cy="4114800"/>
          </a:xfrm>
        </p:spPr>
        <p:txBody>
          <a:bodyPr/>
          <a:lstStyle/>
          <a:p>
            <a:pPr eaLnBrk="1" hangingPunct="1"/>
            <a:r>
              <a:rPr lang="en-US" dirty="0" smtClean="0"/>
              <a:t>Approve Request for Financing</a:t>
            </a:r>
          </a:p>
          <a:p>
            <a:pPr eaLnBrk="1" hangingPunct="1"/>
            <a:r>
              <a:rPr lang="en-US" dirty="0" smtClean="0"/>
              <a:t>Determine debt instrument: Commercial Paper or Bonds</a:t>
            </a:r>
          </a:p>
          <a:p>
            <a:pPr eaLnBrk="1" hangingPunct="1"/>
            <a:r>
              <a:rPr lang="en-US" dirty="0" smtClean="0"/>
              <a:t>Select Method of Sale:  Competitive or Negotiated</a:t>
            </a:r>
          </a:p>
          <a:p>
            <a:pPr eaLnBrk="1" hangingPunct="1"/>
            <a:r>
              <a:rPr lang="en-US" dirty="0" smtClean="0"/>
              <a:t>Select Financing Team</a:t>
            </a:r>
          </a:p>
          <a:p>
            <a:pPr lvl="1" eaLnBrk="1" hangingPunct="1"/>
            <a:r>
              <a:rPr lang="en-US" dirty="0" smtClean="0"/>
              <a:t>Financial Advisor</a:t>
            </a:r>
          </a:p>
          <a:p>
            <a:pPr lvl="1" eaLnBrk="1" hangingPunct="1"/>
            <a:r>
              <a:rPr lang="en-US" dirty="0" smtClean="0"/>
              <a:t>Bond Counsel</a:t>
            </a:r>
          </a:p>
          <a:p>
            <a:pPr lvl="1" eaLnBrk="1" hangingPunct="1"/>
            <a:r>
              <a:rPr lang="en-US" dirty="0" smtClean="0"/>
              <a:t>Underwriting Team</a:t>
            </a:r>
          </a:p>
        </p:txBody>
      </p:sp>
      <p:sp>
        <p:nvSpPr>
          <p:cNvPr id="482309" name="Rectangle 5"/>
          <p:cNvSpPr>
            <a:spLocks noGrp="1" noChangeArrowheads="1"/>
          </p:cNvSpPr>
          <p:nvPr>
            <p:ph type="title"/>
          </p:nvPr>
        </p:nvSpPr>
        <p:spPr>
          <a:xfrm>
            <a:off x="685800" y="381000"/>
            <a:ext cx="7772400" cy="1143000"/>
          </a:xfrm>
        </p:spPr>
        <p:txBody>
          <a:bodyPr/>
          <a:lstStyle/>
          <a:p>
            <a:pPr eaLnBrk="1" fontAlgn="auto" hangingPunct="1">
              <a:spcAft>
                <a:spcPts val="0"/>
              </a:spcAft>
              <a:defRPr/>
            </a:pPr>
            <a:r>
              <a:rPr lang="en-US"/>
              <a:t>4. TPFA Board Approval</a:t>
            </a:r>
          </a:p>
        </p:txBody>
      </p:sp>
      <p:sp>
        <p:nvSpPr>
          <p:cNvPr id="6042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082D672-0E22-4D0C-87C8-38294D0C63DF}" type="slidenum">
              <a:rPr lang="en-US" smtClean="0"/>
              <a:pPr/>
              <a:t>81</a:t>
            </a:fld>
            <a:endParaRPr lang="en-US" smtClean="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1"/>
          </p:nvPr>
        </p:nvSpPr>
        <p:spPr>
          <a:xfrm>
            <a:off x="685800" y="1600200"/>
            <a:ext cx="7772400" cy="4800600"/>
          </a:xfrm>
        </p:spPr>
        <p:txBody>
          <a:bodyPr/>
          <a:lstStyle/>
          <a:p>
            <a:pPr marL="533400" indent="-533400" eaLnBrk="1" hangingPunct="1">
              <a:lnSpc>
                <a:spcPct val="90000"/>
              </a:lnSpc>
              <a:buSzPct val="66000"/>
              <a:buFont typeface="Wingdings" pitchFamily="2" charset="2"/>
              <a:buAutoNum type="arabicPeriod"/>
            </a:pPr>
            <a:r>
              <a:rPr lang="en-US" sz="2400" dirty="0" smtClean="0"/>
              <a:t>Legislature authorizes the project or program and the issuance of debt</a:t>
            </a:r>
          </a:p>
          <a:p>
            <a:pPr marL="533400" indent="-533400" eaLnBrk="1" hangingPunct="1">
              <a:lnSpc>
                <a:spcPct val="90000"/>
              </a:lnSpc>
              <a:buSzPct val="66000"/>
              <a:buFont typeface="Wingdings" pitchFamily="2" charset="2"/>
              <a:buAutoNum type="arabicPeriod"/>
            </a:pPr>
            <a:r>
              <a:rPr lang="en-US" sz="2400" dirty="0" smtClean="0"/>
              <a:t>Agency governing body adopts a resolution authorizing request for financing* </a:t>
            </a:r>
          </a:p>
          <a:p>
            <a:pPr marL="533400" indent="-533400" eaLnBrk="1" hangingPunct="1">
              <a:lnSpc>
                <a:spcPct val="90000"/>
              </a:lnSpc>
              <a:buSzPct val="66000"/>
              <a:buFont typeface="Wingdings" pitchFamily="2" charset="2"/>
              <a:buAutoNum type="arabicPeriod"/>
            </a:pPr>
            <a:r>
              <a:rPr lang="en-US" sz="2400" dirty="0" smtClean="0"/>
              <a:t>Agency submits request for financing to TPFA</a:t>
            </a:r>
          </a:p>
          <a:p>
            <a:pPr marL="533400" indent="-533400" eaLnBrk="1" hangingPunct="1">
              <a:lnSpc>
                <a:spcPct val="90000"/>
              </a:lnSpc>
              <a:buSzPct val="66000"/>
              <a:buFont typeface="Wingdings" pitchFamily="2" charset="2"/>
              <a:buAutoNum type="arabicPeriod"/>
            </a:pPr>
            <a:r>
              <a:rPr lang="en-US" sz="2400" dirty="0" smtClean="0"/>
              <a:t>TPFA Board approves request, determines type  of debt instrument and sale process</a:t>
            </a:r>
          </a:p>
          <a:p>
            <a:pPr marL="533400" indent="-533400" eaLnBrk="1" hangingPunct="1">
              <a:lnSpc>
                <a:spcPct val="90000"/>
              </a:lnSpc>
              <a:buSzPct val="66000"/>
              <a:buFont typeface="Wingdings" pitchFamily="2" charset="2"/>
              <a:buAutoNum type="arabicPeriod"/>
            </a:pPr>
            <a:r>
              <a:rPr lang="en-US" sz="2400" dirty="0" smtClean="0"/>
              <a:t>TPFA structures the debt issue</a:t>
            </a:r>
          </a:p>
          <a:p>
            <a:pPr marL="533400" indent="-533400" eaLnBrk="1" hangingPunct="1">
              <a:lnSpc>
                <a:spcPct val="90000"/>
              </a:lnSpc>
              <a:buSzPct val="66000"/>
              <a:buFont typeface="Wingdings" pitchFamily="2" charset="2"/>
              <a:buAutoNum type="arabicPeriod"/>
            </a:pPr>
            <a:r>
              <a:rPr lang="en-US" sz="2400" dirty="0" smtClean="0"/>
              <a:t>Bond Review Board approves issuance of debt</a:t>
            </a:r>
          </a:p>
          <a:p>
            <a:pPr marL="533400" indent="-533400" eaLnBrk="1" hangingPunct="1">
              <a:lnSpc>
                <a:spcPct val="90000"/>
              </a:lnSpc>
              <a:buSzPct val="66000"/>
              <a:buFont typeface="Wingdings" pitchFamily="2" charset="2"/>
              <a:buAutoNum type="arabicPeriod"/>
            </a:pPr>
            <a:r>
              <a:rPr lang="en-US" sz="2400" dirty="0" smtClean="0"/>
              <a:t>Financing Documents (Bond sale/closing)</a:t>
            </a:r>
          </a:p>
          <a:p>
            <a:pPr marL="533400" indent="-533400" eaLnBrk="1" hangingPunct="1">
              <a:lnSpc>
                <a:spcPct val="90000"/>
              </a:lnSpc>
              <a:buClr>
                <a:schemeClr val="tx1"/>
              </a:buClr>
              <a:buSzPct val="66000"/>
              <a:buFont typeface="Wingdings 3" pitchFamily="18" charset="2"/>
              <a:buNone/>
            </a:pPr>
            <a:endParaRPr lang="en-US" sz="2000" i="1" dirty="0" smtClean="0"/>
          </a:p>
          <a:p>
            <a:pPr marL="533400" indent="-533400" eaLnBrk="1" hangingPunct="1">
              <a:lnSpc>
                <a:spcPct val="90000"/>
              </a:lnSpc>
              <a:buClr>
                <a:schemeClr val="tx1"/>
              </a:buClr>
              <a:buSzPct val="66000"/>
              <a:buFont typeface="Wingdings 3" pitchFamily="18" charset="2"/>
              <a:buNone/>
            </a:pPr>
            <a:r>
              <a:rPr lang="en-US" sz="2000" i="1" dirty="0" smtClean="0"/>
              <a:t>	</a:t>
            </a:r>
            <a:r>
              <a:rPr lang="en-US" sz="1800" i="1" dirty="0" smtClean="0"/>
              <a:t>* GO Bonds appropriated by Art. IX, Sec 17.11, GAA, 81</a:t>
            </a:r>
            <a:r>
              <a:rPr lang="en-US" sz="1800" i="1" baseline="30000" dirty="0" smtClean="0"/>
              <a:t>st</a:t>
            </a:r>
            <a:r>
              <a:rPr lang="en-US" sz="1800" i="1" dirty="0" smtClean="0"/>
              <a:t> Leg., R.S. need LBB approval of projects before bonds are issued</a:t>
            </a:r>
          </a:p>
          <a:p>
            <a:pPr marL="533400" indent="-533400" eaLnBrk="1" hangingPunct="1">
              <a:lnSpc>
                <a:spcPct val="90000"/>
              </a:lnSpc>
              <a:buClr>
                <a:schemeClr val="tx1"/>
              </a:buClr>
              <a:buSzPct val="66000"/>
              <a:buFont typeface="Wingdings" pitchFamily="2" charset="2"/>
              <a:buNone/>
            </a:pPr>
            <a:endParaRPr lang="en-US" sz="2000" i="1" dirty="0" smtClean="0"/>
          </a:p>
        </p:txBody>
      </p:sp>
      <p:sp>
        <p:nvSpPr>
          <p:cNvPr id="534530" name="Rectangle 2"/>
          <p:cNvSpPr>
            <a:spLocks noGrp="1" noChangeArrowheads="1"/>
          </p:cNvSpPr>
          <p:nvPr>
            <p:ph type="title"/>
          </p:nvPr>
        </p:nvSpPr>
        <p:spPr>
          <a:xfrm>
            <a:off x="762000" y="457200"/>
            <a:ext cx="7924800" cy="990600"/>
          </a:xfrm>
        </p:spPr>
        <p:txBody>
          <a:bodyPr>
            <a:normAutofit fontScale="90000"/>
          </a:bodyPr>
          <a:lstStyle/>
          <a:p>
            <a:pPr eaLnBrk="1" fontAlgn="auto" hangingPunct="1">
              <a:spcAft>
                <a:spcPts val="0"/>
              </a:spcAft>
              <a:defRPr/>
            </a:pPr>
            <a:r>
              <a:rPr lang="en-US" dirty="0"/>
              <a:t>TPFA Debt Issuance Process</a:t>
            </a:r>
            <a:br>
              <a:rPr lang="en-US" dirty="0"/>
            </a:br>
            <a:r>
              <a:rPr lang="en-US" sz="3200" dirty="0"/>
              <a:t>(Recap)</a:t>
            </a:r>
          </a:p>
        </p:txBody>
      </p:sp>
      <p:sp>
        <p:nvSpPr>
          <p:cNvPr id="6144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AAA2EBF-DCC0-4397-BF40-E50893F6D70A}" type="slidenum">
              <a:rPr lang="en-US" smtClean="0"/>
              <a:pPr/>
              <a:t>82</a:t>
            </a:fld>
            <a:endParaRPr lang="en-US"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ctrTitle"/>
          </p:nvPr>
        </p:nvSpPr>
        <p:spPr/>
        <p:txBody>
          <a:bodyPr/>
          <a:lstStyle/>
          <a:p>
            <a:pPr eaLnBrk="1" fontAlgn="auto" hangingPunct="1">
              <a:spcAft>
                <a:spcPts val="0"/>
              </a:spcAft>
              <a:defRPr/>
            </a:pPr>
            <a:r>
              <a:rPr lang="en-US"/>
              <a:t>5. Structure the Bond Issue</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idx="1"/>
          </p:nvPr>
        </p:nvSpPr>
        <p:spPr/>
        <p:txBody>
          <a:bodyPr/>
          <a:lstStyle/>
          <a:p>
            <a:pPr eaLnBrk="1" hangingPunct="1"/>
            <a:r>
              <a:rPr lang="en-US" dirty="0" smtClean="0"/>
              <a:t>Bonds vs. Commercial Paper (see handouts)</a:t>
            </a:r>
          </a:p>
          <a:p>
            <a:pPr eaLnBrk="1" hangingPunct="1">
              <a:buFont typeface="Wingdings" pitchFamily="2" charset="2"/>
              <a:buNone/>
            </a:pPr>
            <a:r>
              <a:rPr lang="en-US" dirty="0" smtClean="0"/>
              <a:t>	 - Expenditure Schedule</a:t>
            </a:r>
          </a:p>
          <a:p>
            <a:pPr eaLnBrk="1" hangingPunct="1">
              <a:buFont typeface="Wingdings" pitchFamily="2" charset="2"/>
              <a:buNone/>
            </a:pPr>
            <a:r>
              <a:rPr lang="en-US" dirty="0" smtClean="0"/>
              <a:t>	 - Arbitrage Rebate</a:t>
            </a:r>
          </a:p>
          <a:p>
            <a:pPr eaLnBrk="1" hangingPunct="1"/>
            <a:r>
              <a:rPr lang="en-US" dirty="0" smtClean="0"/>
              <a:t>Debt Service Appropriation</a:t>
            </a:r>
          </a:p>
          <a:p>
            <a:pPr eaLnBrk="1" hangingPunct="1"/>
            <a:r>
              <a:rPr lang="en-US" dirty="0" smtClean="0"/>
              <a:t>Legal requirements or constraints (federal tax law as well as state law)</a:t>
            </a:r>
          </a:p>
          <a:p>
            <a:pPr eaLnBrk="1" hangingPunct="1">
              <a:buFont typeface="Wingdings" pitchFamily="2" charset="2"/>
              <a:buNone/>
            </a:pPr>
            <a:endParaRPr lang="en-US" dirty="0" smtClean="0"/>
          </a:p>
        </p:txBody>
      </p:sp>
      <p:sp>
        <p:nvSpPr>
          <p:cNvPr id="486402" name="Rectangle 2"/>
          <p:cNvSpPr>
            <a:spLocks noGrp="1" noChangeArrowheads="1"/>
          </p:cNvSpPr>
          <p:nvPr>
            <p:ph type="title"/>
          </p:nvPr>
        </p:nvSpPr>
        <p:spPr/>
        <p:txBody>
          <a:bodyPr/>
          <a:lstStyle/>
          <a:p>
            <a:pPr eaLnBrk="1" fontAlgn="auto" hangingPunct="1">
              <a:spcAft>
                <a:spcPts val="0"/>
              </a:spcAft>
              <a:defRPr/>
            </a:pPr>
            <a:r>
              <a:rPr lang="en-US"/>
              <a:t>5. Structure the Bond Issue</a:t>
            </a:r>
          </a:p>
        </p:txBody>
      </p:sp>
      <p:sp>
        <p:nvSpPr>
          <p:cNvPr id="6349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0D36E8C-3E11-495B-84E3-4DF9AB47D46A}" type="slidenum">
              <a:rPr lang="en-US" smtClean="0"/>
              <a:pPr/>
              <a:t>84</a:t>
            </a:fld>
            <a:endParaRPr lang="en-US"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Rectangle 3"/>
          <p:cNvSpPr>
            <a:spLocks noGrp="1" noChangeArrowheads="1"/>
          </p:cNvSpPr>
          <p:nvPr>
            <p:ph idx="1"/>
          </p:nvPr>
        </p:nvSpPr>
        <p:spPr>
          <a:xfrm>
            <a:off x="685800" y="1219200"/>
            <a:ext cx="7772400" cy="4800600"/>
          </a:xfrm>
        </p:spPr>
        <p:txBody>
          <a:bodyPr>
            <a:normAutofit/>
          </a:bodyPr>
          <a:lstStyle/>
          <a:p>
            <a:pPr marL="365760" indent="-256032" eaLnBrk="1" fontAlgn="auto" hangingPunct="1">
              <a:lnSpc>
                <a:spcPct val="80000"/>
              </a:lnSpc>
              <a:spcBef>
                <a:spcPct val="50000"/>
              </a:spcBef>
              <a:spcAft>
                <a:spcPts val="0"/>
              </a:spcAft>
              <a:buFont typeface="Wingdings 3"/>
              <a:buChar char=""/>
              <a:defRPr/>
            </a:pPr>
            <a:r>
              <a:rPr lang="en-US" sz="2600" dirty="0"/>
              <a:t>TPFA determines the amount of debt to be issued based on:</a:t>
            </a:r>
          </a:p>
          <a:p>
            <a:pPr marL="621792" lvl="1" eaLnBrk="1" fontAlgn="auto" hangingPunct="1">
              <a:lnSpc>
                <a:spcPct val="80000"/>
              </a:lnSpc>
              <a:spcBef>
                <a:spcPts val="324"/>
              </a:spcBef>
              <a:spcAft>
                <a:spcPts val="0"/>
              </a:spcAft>
              <a:buFont typeface="Verdana"/>
              <a:buChar char="◦"/>
              <a:defRPr/>
            </a:pPr>
            <a:r>
              <a:rPr lang="en-US" sz="2200" dirty="0"/>
              <a:t>Client agency expenditure schedule</a:t>
            </a:r>
          </a:p>
          <a:p>
            <a:pPr marL="621792" lvl="1" eaLnBrk="1" fontAlgn="auto" hangingPunct="1">
              <a:lnSpc>
                <a:spcPct val="80000"/>
              </a:lnSpc>
              <a:spcBef>
                <a:spcPts val="324"/>
              </a:spcBef>
              <a:spcAft>
                <a:spcPts val="0"/>
              </a:spcAft>
              <a:buFont typeface="Verdana"/>
              <a:buChar char="◦"/>
              <a:defRPr/>
            </a:pPr>
            <a:r>
              <a:rPr lang="en-US" sz="2200" dirty="0"/>
              <a:t>Federal arbitrage </a:t>
            </a:r>
            <a:r>
              <a:rPr lang="en-US" sz="2200" dirty="0" smtClean="0"/>
              <a:t>guidelines</a:t>
            </a:r>
          </a:p>
          <a:p>
            <a:pPr marL="621792" lvl="1" eaLnBrk="1" fontAlgn="auto" hangingPunct="1">
              <a:lnSpc>
                <a:spcPct val="80000"/>
              </a:lnSpc>
              <a:spcBef>
                <a:spcPts val="324"/>
              </a:spcBef>
              <a:spcAft>
                <a:spcPts val="0"/>
              </a:spcAft>
              <a:buFont typeface="Verdana"/>
              <a:buChar char="◦"/>
              <a:defRPr/>
            </a:pPr>
            <a:r>
              <a:rPr lang="en-US" sz="2200" dirty="0" smtClean="0"/>
              <a:t>Market conditions</a:t>
            </a:r>
            <a:endParaRPr lang="en-US" sz="2200" dirty="0"/>
          </a:p>
          <a:p>
            <a:pPr marL="365760" indent="-256032" eaLnBrk="1" fontAlgn="auto" hangingPunct="1">
              <a:lnSpc>
                <a:spcPct val="80000"/>
              </a:lnSpc>
              <a:spcBef>
                <a:spcPct val="50000"/>
              </a:spcBef>
              <a:spcAft>
                <a:spcPts val="0"/>
              </a:spcAft>
              <a:buFont typeface="Wingdings 3"/>
              <a:buChar char=""/>
              <a:defRPr/>
            </a:pPr>
            <a:r>
              <a:rPr lang="en-US" sz="2600" dirty="0" smtClean="0"/>
              <a:t>Net Funding:  </a:t>
            </a:r>
          </a:p>
          <a:p>
            <a:pPr marL="621792" lvl="1" eaLnBrk="1" fontAlgn="auto" hangingPunct="1">
              <a:lnSpc>
                <a:spcPct val="80000"/>
              </a:lnSpc>
              <a:spcBef>
                <a:spcPts val="324"/>
              </a:spcBef>
              <a:spcAft>
                <a:spcPts val="0"/>
              </a:spcAft>
              <a:buClr>
                <a:schemeClr val="tx1"/>
              </a:buClr>
              <a:buFont typeface="Wingdings" pitchFamily="2" charset="2"/>
              <a:buNone/>
              <a:defRPr/>
            </a:pPr>
            <a:r>
              <a:rPr lang="en-US" sz="2200" dirty="0" smtClean="0"/>
              <a:t>Bond Proceeds + Interest Earnings = Total Expenditure</a:t>
            </a:r>
          </a:p>
          <a:p>
            <a:pPr marL="365760" indent="-256032" eaLnBrk="1" fontAlgn="auto" hangingPunct="1">
              <a:lnSpc>
                <a:spcPct val="80000"/>
              </a:lnSpc>
              <a:spcBef>
                <a:spcPct val="50000"/>
              </a:spcBef>
              <a:spcAft>
                <a:spcPts val="0"/>
              </a:spcAft>
              <a:buFont typeface="Wingdings 3"/>
              <a:buChar char=""/>
              <a:defRPr/>
            </a:pPr>
            <a:r>
              <a:rPr lang="en-US" sz="2600" dirty="0" smtClean="0"/>
              <a:t>Proceeds </a:t>
            </a:r>
            <a:r>
              <a:rPr lang="en-US" sz="2600" dirty="0"/>
              <a:t>and interest earnings are appropriated to the agency on whose behalf they are issued.*</a:t>
            </a:r>
          </a:p>
          <a:p>
            <a:pPr marL="365760" indent="-256032" eaLnBrk="1" fontAlgn="auto" hangingPunct="1">
              <a:lnSpc>
                <a:spcPct val="90000"/>
              </a:lnSpc>
              <a:spcAft>
                <a:spcPts val="0"/>
              </a:spcAft>
              <a:buFont typeface="Wingdings" pitchFamily="2" charset="2"/>
              <a:buNone/>
              <a:defRPr/>
            </a:pPr>
            <a:endParaRPr lang="en-US" sz="1400" dirty="0"/>
          </a:p>
          <a:p>
            <a:pPr marL="365760" indent="-256032" eaLnBrk="1" fontAlgn="auto" hangingPunct="1">
              <a:lnSpc>
                <a:spcPct val="90000"/>
              </a:lnSpc>
              <a:spcAft>
                <a:spcPts val="0"/>
              </a:spcAft>
              <a:buFont typeface="Wingdings" pitchFamily="2" charset="2"/>
              <a:buNone/>
              <a:defRPr/>
            </a:pPr>
            <a:r>
              <a:rPr lang="en-US" sz="1400" b="1" dirty="0"/>
              <a:t>*	</a:t>
            </a:r>
            <a:r>
              <a:rPr lang="en-US" sz="1600" dirty="0" smtClean="0"/>
              <a:t>SB1, Art. IX, p.IX-40, Sec. 8.09 Acts, 81</a:t>
            </a:r>
            <a:r>
              <a:rPr lang="en-US" sz="1600" baseline="30000" dirty="0" smtClean="0"/>
              <a:t>st</a:t>
            </a:r>
            <a:r>
              <a:rPr lang="en-US" sz="1600" dirty="0" smtClean="0"/>
              <a:t>  Leg. R.S. (2009)</a:t>
            </a:r>
            <a:endParaRPr lang="en-US" sz="1600" dirty="0"/>
          </a:p>
        </p:txBody>
      </p:sp>
      <p:sp>
        <p:nvSpPr>
          <p:cNvPr id="488450" name="Rectangle 2"/>
          <p:cNvSpPr>
            <a:spLocks noGrp="1" noChangeArrowheads="1"/>
          </p:cNvSpPr>
          <p:nvPr>
            <p:ph type="title"/>
          </p:nvPr>
        </p:nvSpPr>
        <p:spPr>
          <a:xfrm>
            <a:off x="533400" y="152400"/>
            <a:ext cx="7696200" cy="990600"/>
          </a:xfrm>
        </p:spPr>
        <p:txBody>
          <a:bodyPr/>
          <a:lstStyle/>
          <a:p>
            <a:pPr eaLnBrk="1" fontAlgn="auto" hangingPunct="1">
              <a:spcAft>
                <a:spcPts val="0"/>
              </a:spcAft>
              <a:defRPr/>
            </a:pPr>
            <a:r>
              <a:rPr lang="en-US" dirty="0"/>
              <a:t>Sizing the Bond or CP issue</a:t>
            </a:r>
          </a:p>
        </p:txBody>
      </p:sp>
      <p:sp>
        <p:nvSpPr>
          <p:cNvPr id="645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C7562A1-FABA-481D-89EA-2387B4827B6D}" type="slidenum">
              <a:rPr lang="en-US" smtClean="0"/>
              <a:pPr/>
              <a:t>85</a:t>
            </a:fld>
            <a:endParaRPr lang="en-US" smtClean="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idx="1"/>
          </p:nvPr>
        </p:nvSpPr>
        <p:spPr>
          <a:xfrm>
            <a:off x="685800" y="1676400"/>
            <a:ext cx="7772400" cy="3810000"/>
          </a:xfrm>
        </p:spPr>
        <p:txBody>
          <a:bodyPr/>
          <a:lstStyle/>
          <a:p>
            <a:pPr eaLnBrk="1" hangingPunct="1">
              <a:lnSpc>
                <a:spcPct val="80000"/>
              </a:lnSpc>
              <a:spcBef>
                <a:spcPct val="50000"/>
              </a:spcBef>
            </a:pPr>
            <a:r>
              <a:rPr lang="en-US" sz="2400" b="1" dirty="0" smtClean="0"/>
              <a:t>Lower debt service</a:t>
            </a:r>
          </a:p>
          <a:p>
            <a:pPr lvl="1" eaLnBrk="1" hangingPunct="1">
              <a:lnSpc>
                <a:spcPct val="80000"/>
              </a:lnSpc>
              <a:spcBef>
                <a:spcPct val="50000"/>
              </a:spcBef>
            </a:pPr>
            <a:r>
              <a:rPr lang="en-US" sz="2400" dirty="0" smtClean="0"/>
              <a:t>Only borrow amount needed to pay invoices for a few months at a time</a:t>
            </a:r>
          </a:p>
          <a:p>
            <a:pPr lvl="1" eaLnBrk="1" hangingPunct="1">
              <a:lnSpc>
                <a:spcPct val="80000"/>
              </a:lnSpc>
              <a:spcBef>
                <a:spcPct val="50000"/>
              </a:spcBef>
            </a:pPr>
            <a:r>
              <a:rPr lang="en-US" sz="2400" dirty="0" smtClean="0"/>
              <a:t>Short term variable interest rates are usually much lower than long term fixed interest rates</a:t>
            </a:r>
          </a:p>
          <a:p>
            <a:pPr eaLnBrk="1" hangingPunct="1">
              <a:lnSpc>
                <a:spcPct val="80000"/>
              </a:lnSpc>
              <a:spcBef>
                <a:spcPct val="50000"/>
              </a:spcBef>
            </a:pPr>
            <a:r>
              <a:rPr lang="en-US" sz="2400" b="1" dirty="0" smtClean="0"/>
              <a:t>Flexible:</a:t>
            </a:r>
            <a:r>
              <a:rPr lang="en-US" sz="2400" dirty="0" smtClean="0"/>
              <a:t> debt can be issued or paid off with very short notice and cost</a:t>
            </a:r>
          </a:p>
          <a:p>
            <a:pPr eaLnBrk="1" hangingPunct="1">
              <a:lnSpc>
                <a:spcPct val="80000"/>
              </a:lnSpc>
              <a:spcBef>
                <a:spcPct val="50000"/>
              </a:spcBef>
            </a:pPr>
            <a:r>
              <a:rPr lang="en-US" sz="2400" b="1" dirty="0" smtClean="0"/>
              <a:t>Helps comply with arbitrage rebate requirements</a:t>
            </a:r>
            <a:r>
              <a:rPr lang="en-US" sz="2400" dirty="0" smtClean="0"/>
              <a:t>; less arbitrage rebate means more available interest earnings in the project fund</a:t>
            </a:r>
          </a:p>
        </p:txBody>
      </p:sp>
      <p:sp>
        <p:nvSpPr>
          <p:cNvPr id="224258" name="Rectangle 2"/>
          <p:cNvSpPr>
            <a:spLocks noGrp="1" noChangeArrowheads="1"/>
          </p:cNvSpPr>
          <p:nvPr>
            <p:ph type="title"/>
          </p:nvPr>
        </p:nvSpPr>
        <p:spPr>
          <a:xfrm>
            <a:off x="685800" y="381000"/>
            <a:ext cx="7772400" cy="1371600"/>
          </a:xfrm>
        </p:spPr>
        <p:txBody>
          <a:bodyPr/>
          <a:lstStyle/>
          <a:p>
            <a:pPr eaLnBrk="1" fontAlgn="auto" hangingPunct="1">
              <a:spcAft>
                <a:spcPts val="0"/>
              </a:spcAft>
              <a:defRPr/>
            </a:pPr>
            <a:r>
              <a:rPr lang="en-US" dirty="0"/>
              <a:t>Advantages of CP</a:t>
            </a:r>
          </a:p>
        </p:txBody>
      </p:sp>
      <p:sp>
        <p:nvSpPr>
          <p:cNvPr id="655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787E508-B41E-4789-8A32-24198BBAFA69}" type="slidenum">
              <a:rPr lang="en-US" smtClean="0"/>
              <a:pPr/>
              <a:t>86</a:t>
            </a:fld>
            <a:endParaRPr lang="en-US" smtClean="0"/>
          </a:p>
        </p:txBody>
      </p:sp>
    </p:spTree>
  </p:cSld>
  <p:clrMapOvr>
    <a:masterClrMapping/>
  </p:clrMapOvr>
  <p:transition spd="med">
    <p:cut/>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ctrTitle"/>
          </p:nvPr>
        </p:nvSpPr>
        <p:spPr/>
        <p:txBody>
          <a:bodyPr/>
          <a:lstStyle/>
          <a:p>
            <a:pPr eaLnBrk="1" fontAlgn="auto" hangingPunct="1">
              <a:spcAft>
                <a:spcPts val="0"/>
              </a:spcAft>
              <a:defRPr/>
            </a:pPr>
            <a:r>
              <a:rPr lang="en-US"/>
              <a:t>6. Bond Review Board Approval</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5" name="Rectangle 3"/>
          <p:cNvSpPr>
            <a:spLocks noGrp="1" noChangeArrowheads="1"/>
          </p:cNvSpPr>
          <p:nvPr>
            <p:ph idx="1"/>
          </p:nvPr>
        </p:nvSpPr>
        <p:spPr>
          <a:xfrm>
            <a:off x="685800" y="1600200"/>
            <a:ext cx="7772400" cy="4343400"/>
          </a:xfrm>
        </p:spPr>
        <p:txBody>
          <a:bodyPr>
            <a:normAutofit fontScale="92500" lnSpcReduction="10000"/>
          </a:bodyPr>
          <a:lstStyle/>
          <a:p>
            <a:pPr marL="365760" indent="-256032" eaLnBrk="1" fontAlgn="auto" hangingPunct="1">
              <a:lnSpc>
                <a:spcPct val="90000"/>
              </a:lnSpc>
              <a:spcAft>
                <a:spcPts val="0"/>
              </a:spcAft>
              <a:buFont typeface="Wingdings 3"/>
              <a:buChar char=""/>
              <a:defRPr/>
            </a:pPr>
            <a:r>
              <a:rPr lang="en-US" sz="2400" b="1" dirty="0">
                <a:solidFill>
                  <a:schemeClr val="tx2"/>
                </a:solidFill>
              </a:rPr>
              <a:t>Application</a:t>
            </a:r>
            <a:r>
              <a:rPr lang="en-US" sz="2400" b="1" dirty="0"/>
              <a:t> </a:t>
            </a:r>
            <a:r>
              <a:rPr lang="en-US" sz="2400" dirty="0"/>
              <a:t>due the first Tuesday of the month in which the applicant requests </a:t>
            </a:r>
            <a:r>
              <a:rPr lang="en-US" sz="2400" dirty="0" smtClean="0"/>
              <a:t>BRB </a:t>
            </a:r>
            <a:r>
              <a:rPr lang="en-US" sz="2400" dirty="0"/>
              <a:t>consideration </a:t>
            </a:r>
            <a:br>
              <a:rPr lang="en-US" sz="2400" dirty="0"/>
            </a:br>
            <a:r>
              <a:rPr lang="en-US" sz="2400" b="1" dirty="0"/>
              <a:t>TPFA staff prepares and submits the application</a:t>
            </a:r>
          </a:p>
          <a:p>
            <a:pPr marL="365760" indent="-256032" eaLnBrk="1" fontAlgn="auto" hangingPunct="1">
              <a:lnSpc>
                <a:spcPct val="90000"/>
              </a:lnSpc>
              <a:spcAft>
                <a:spcPts val="0"/>
              </a:spcAft>
              <a:buFont typeface="Wingdings 3"/>
              <a:buChar char=""/>
              <a:defRPr/>
            </a:pPr>
            <a:r>
              <a:rPr lang="en-US" sz="2400" b="1" dirty="0">
                <a:solidFill>
                  <a:schemeClr val="tx2"/>
                </a:solidFill>
              </a:rPr>
              <a:t>Planning Session</a:t>
            </a:r>
            <a:r>
              <a:rPr lang="en-US" sz="2400" dirty="0"/>
              <a:t> - Usually the second Tuesday of odd numbered months: January, March, May, July, September, November.   </a:t>
            </a:r>
            <a:r>
              <a:rPr lang="en-US" sz="2400" u="sng" dirty="0"/>
              <a:t>No vote is taken at this meeting.</a:t>
            </a:r>
          </a:p>
          <a:p>
            <a:pPr marL="365760" indent="-256032" eaLnBrk="1" fontAlgn="auto" hangingPunct="1">
              <a:lnSpc>
                <a:spcPct val="90000"/>
              </a:lnSpc>
              <a:spcAft>
                <a:spcPts val="0"/>
              </a:spcAft>
              <a:buFont typeface="Wingdings" pitchFamily="2" charset="2"/>
              <a:buNone/>
              <a:defRPr/>
            </a:pPr>
            <a:r>
              <a:rPr lang="en-US" sz="2400" b="1" dirty="0">
                <a:solidFill>
                  <a:schemeClr val="hlink"/>
                </a:solidFill>
              </a:rPr>
              <a:t>	</a:t>
            </a:r>
            <a:r>
              <a:rPr lang="en-US" sz="2400" b="1" dirty="0"/>
              <a:t>TPFA staff and client agency staff attend the planning session to present the financing and the </a:t>
            </a:r>
            <a:r>
              <a:rPr lang="en-US" sz="2400" b="1" dirty="0" smtClean="0"/>
              <a:t>project. </a:t>
            </a:r>
            <a:r>
              <a:rPr lang="en-US" sz="2400" dirty="0"/>
              <a:t>	</a:t>
            </a:r>
          </a:p>
          <a:p>
            <a:pPr marL="365760" indent="-256032" eaLnBrk="1" fontAlgn="auto" hangingPunct="1">
              <a:lnSpc>
                <a:spcPct val="90000"/>
              </a:lnSpc>
              <a:spcAft>
                <a:spcPts val="0"/>
              </a:spcAft>
              <a:buFont typeface="Wingdings 3"/>
              <a:buChar char=""/>
              <a:defRPr/>
            </a:pPr>
            <a:r>
              <a:rPr lang="en-US" sz="2400" b="1" dirty="0" smtClean="0">
                <a:solidFill>
                  <a:schemeClr val="tx2"/>
                </a:solidFill>
              </a:rPr>
              <a:t>BRB </a:t>
            </a:r>
            <a:r>
              <a:rPr lang="en-US" sz="2400" b="1" dirty="0">
                <a:solidFill>
                  <a:schemeClr val="tx2"/>
                </a:solidFill>
              </a:rPr>
              <a:t>Meeting</a:t>
            </a:r>
            <a:r>
              <a:rPr lang="en-US" sz="2400" dirty="0"/>
              <a:t> - Usually the Thursday of the week following the Planning Session. </a:t>
            </a:r>
            <a:r>
              <a:rPr lang="en-US" sz="2400" dirty="0" smtClean="0"/>
              <a:t>BRB votes </a:t>
            </a:r>
            <a:r>
              <a:rPr lang="en-US" sz="2400" dirty="0"/>
              <a:t>on the application.  Usually, if all questions have been answered, </a:t>
            </a:r>
            <a:r>
              <a:rPr lang="en-US" sz="2400" dirty="0" smtClean="0"/>
              <a:t>client agency attendance </a:t>
            </a:r>
            <a:r>
              <a:rPr lang="en-US" sz="2400" dirty="0"/>
              <a:t>at voting meeting not required.</a:t>
            </a:r>
          </a:p>
        </p:txBody>
      </p:sp>
      <p:sp>
        <p:nvSpPr>
          <p:cNvPr id="484354" name="Rectangle 2"/>
          <p:cNvSpPr>
            <a:spLocks noGrp="1" noChangeArrowheads="1"/>
          </p:cNvSpPr>
          <p:nvPr>
            <p:ph type="title"/>
          </p:nvPr>
        </p:nvSpPr>
        <p:spPr>
          <a:xfrm>
            <a:off x="685800" y="457200"/>
            <a:ext cx="7772400" cy="1143000"/>
          </a:xfrm>
        </p:spPr>
        <p:txBody>
          <a:bodyPr>
            <a:normAutofit fontScale="90000"/>
          </a:bodyPr>
          <a:lstStyle/>
          <a:p>
            <a:pPr eaLnBrk="1" fontAlgn="auto" hangingPunct="1">
              <a:spcAft>
                <a:spcPts val="0"/>
              </a:spcAft>
              <a:defRPr/>
            </a:pPr>
            <a:r>
              <a:rPr lang="en-US"/>
              <a:t>6. Bond Review Board Approval</a:t>
            </a:r>
          </a:p>
        </p:txBody>
      </p:sp>
      <p:sp>
        <p:nvSpPr>
          <p:cNvPr id="675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4490BD-96D8-4D07-8BAB-9C4B40608E96}" type="slidenum">
              <a:rPr lang="en-US" smtClean="0"/>
              <a:pPr/>
              <a:t>88</a:t>
            </a:fld>
            <a:endParaRPr lang="en-US" smtClean="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152400" y="1981200"/>
            <a:ext cx="8686800" cy="1066800"/>
          </a:xfrm>
        </p:spPr>
        <p:txBody>
          <a:bodyPr>
            <a:normAutofit fontScale="90000"/>
          </a:bodyPr>
          <a:lstStyle/>
          <a:p>
            <a:pPr eaLnBrk="1" fontAlgn="auto" hangingPunct="1">
              <a:spcAft>
                <a:spcPts val="0"/>
              </a:spcAft>
              <a:defRPr/>
            </a:pPr>
            <a:r>
              <a:rPr lang="en-US" dirty="0" smtClean="0"/>
              <a:t>IV. </a:t>
            </a:r>
            <a:r>
              <a:rPr lang="en-US" dirty="0"/>
              <a:t>Financing </a:t>
            </a:r>
            <a:r>
              <a:rPr lang="en-US" dirty="0" smtClean="0"/>
              <a:t>Documents</a:t>
            </a:r>
            <a:br>
              <a:rPr lang="en-US" dirty="0" smtClean="0"/>
            </a:br>
            <a:r>
              <a:rPr lang="en-US" dirty="0" smtClean="0"/>
              <a:t>(Bond Sale/Closing)</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spcBef>
                <a:spcPct val="45000"/>
              </a:spcBef>
            </a:pPr>
            <a:r>
              <a:rPr lang="en-US" sz="2400" dirty="0" smtClean="0">
                <a:latin typeface="Arial" pitchFamily="34" charset="0"/>
              </a:rPr>
              <a:t>Refinance - </a:t>
            </a:r>
            <a:r>
              <a:rPr lang="en-US" sz="2400" dirty="0" smtClean="0">
                <a:solidFill>
                  <a:srgbClr val="000000"/>
                </a:solidFill>
                <a:latin typeface="Arial" pitchFamily="34" charset="0"/>
              </a:rPr>
              <a:t>Issue new bonds to pay off old bonds</a:t>
            </a:r>
          </a:p>
          <a:p>
            <a:pPr lvl="1" eaLnBrk="1" hangingPunct="1">
              <a:spcBef>
                <a:spcPct val="45000"/>
              </a:spcBef>
            </a:pPr>
            <a:r>
              <a:rPr lang="en-US" sz="2000" dirty="0" smtClean="0">
                <a:latin typeface="Arial" pitchFamily="34" charset="0"/>
              </a:rPr>
              <a:t>Lower interest rate</a:t>
            </a:r>
          </a:p>
          <a:p>
            <a:pPr lvl="1" eaLnBrk="1" hangingPunct="1">
              <a:spcBef>
                <a:spcPct val="45000"/>
              </a:spcBef>
            </a:pPr>
            <a:r>
              <a:rPr lang="en-US" sz="2000" dirty="0" smtClean="0">
                <a:latin typeface="Arial" pitchFamily="34" charset="0"/>
              </a:rPr>
              <a:t>Change Bond Covenants</a:t>
            </a:r>
          </a:p>
          <a:p>
            <a:pPr lvl="1" eaLnBrk="1" hangingPunct="1">
              <a:spcBef>
                <a:spcPct val="45000"/>
              </a:spcBef>
            </a:pPr>
            <a:r>
              <a:rPr lang="en-US" sz="2000" dirty="0" smtClean="0">
                <a:latin typeface="Arial" pitchFamily="34" charset="0"/>
              </a:rPr>
              <a:t>Change Repayment Schedule (“Restructure”)</a:t>
            </a:r>
          </a:p>
          <a:p>
            <a:pPr lvl="1" eaLnBrk="1" hangingPunct="1">
              <a:spcBef>
                <a:spcPct val="45000"/>
              </a:spcBef>
            </a:pPr>
            <a:r>
              <a:rPr lang="en-US" sz="2000" dirty="0" smtClean="0">
                <a:solidFill>
                  <a:srgbClr val="000000"/>
                </a:solidFill>
                <a:latin typeface="Arial" pitchFamily="34" charset="0"/>
              </a:rPr>
              <a:t>Fix out commercial paper</a:t>
            </a:r>
            <a:endParaRPr lang="en-US" sz="2000" dirty="0" smtClean="0"/>
          </a:p>
          <a:p>
            <a:pPr eaLnBrk="1" hangingPunct="1">
              <a:spcBef>
                <a:spcPct val="45000"/>
              </a:spcBef>
            </a:pPr>
            <a:r>
              <a:rPr lang="en-US" sz="2400" dirty="0" smtClean="0">
                <a:solidFill>
                  <a:srgbClr val="000000"/>
                </a:solidFill>
                <a:latin typeface="Arial" pitchFamily="34" charset="0"/>
              </a:rPr>
              <a:t>One Time - Federal tax law prohibits tax-exempt bonds issued after 1986 from being advance refunded more than one time.</a:t>
            </a:r>
          </a:p>
          <a:p>
            <a:endParaRPr lang="en-US" dirty="0"/>
          </a:p>
        </p:txBody>
      </p:sp>
      <p:sp>
        <p:nvSpPr>
          <p:cNvPr id="3" name="Title 2"/>
          <p:cNvSpPr>
            <a:spLocks noGrp="1"/>
          </p:cNvSpPr>
          <p:nvPr>
            <p:ph type="title"/>
          </p:nvPr>
        </p:nvSpPr>
        <p:spPr/>
        <p:txBody>
          <a:bodyPr/>
          <a:lstStyle/>
          <a:p>
            <a:r>
              <a:rPr lang="en-US" dirty="0" smtClean="0"/>
              <a:t>Refunding Bonds</a:t>
            </a:r>
            <a:endParaRPr lang="en-US" dirty="0"/>
          </a:p>
        </p:txBody>
      </p:sp>
      <p:sp>
        <p:nvSpPr>
          <p:cNvPr id="4" name="Slide Number Placeholder 3"/>
          <p:cNvSpPr>
            <a:spLocks noGrp="1"/>
          </p:cNvSpPr>
          <p:nvPr>
            <p:ph type="sldNum" sz="quarter" idx="12"/>
          </p:nvPr>
        </p:nvSpPr>
        <p:spPr/>
        <p:txBody>
          <a:bodyPr/>
          <a:lstStyle/>
          <a:p>
            <a:pPr>
              <a:defRPr/>
            </a:pPr>
            <a:fld id="{152278B7-1B5C-4FF2-9C7B-C319B2048F76}" type="slidenum">
              <a:rPr lang="en-US" smtClean="0"/>
              <a:pPr>
                <a:defRPr/>
              </a:pPr>
              <a:t>9</a:t>
            </a:fld>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685800" y="1371600"/>
            <a:ext cx="7739063" cy="4572000"/>
          </a:xfrm>
        </p:spPr>
        <p:txBody>
          <a:bodyPr>
            <a:normAutofit fontScale="92500" lnSpcReduction="10000"/>
          </a:bodyPr>
          <a:lstStyle/>
          <a:p>
            <a:pPr marL="365760" indent="-256032" eaLnBrk="1" fontAlgn="auto" hangingPunct="1">
              <a:lnSpc>
                <a:spcPct val="80000"/>
              </a:lnSpc>
              <a:spcBef>
                <a:spcPct val="50000"/>
              </a:spcBef>
              <a:spcAft>
                <a:spcPts val="0"/>
              </a:spcAft>
              <a:buSzPct val="66000"/>
              <a:buFont typeface="Wingdings 3"/>
              <a:buChar char=""/>
              <a:defRPr/>
            </a:pPr>
            <a:r>
              <a:rPr lang="en-US" sz="2600" b="1" dirty="0"/>
              <a:t>Request for Financing</a:t>
            </a:r>
          </a:p>
          <a:p>
            <a:pPr marL="365760" indent="-256032" eaLnBrk="1" fontAlgn="auto" hangingPunct="1">
              <a:lnSpc>
                <a:spcPct val="80000"/>
              </a:lnSpc>
              <a:spcBef>
                <a:spcPct val="50000"/>
              </a:spcBef>
              <a:spcAft>
                <a:spcPts val="0"/>
              </a:spcAft>
              <a:buSzPct val="66000"/>
              <a:buFont typeface="Wingdings 3"/>
              <a:buChar char=""/>
              <a:defRPr/>
            </a:pPr>
            <a:r>
              <a:rPr lang="en-US" sz="2600" b="1" dirty="0"/>
              <a:t>Memorandum of </a:t>
            </a:r>
            <a:r>
              <a:rPr lang="en-US" sz="2600" b="1" dirty="0" smtClean="0"/>
              <a:t>Understanding between TPFA &amp; Client Agency</a:t>
            </a:r>
            <a:endParaRPr lang="en-US" sz="2600" b="1" dirty="0"/>
          </a:p>
          <a:p>
            <a:pPr marL="365760" indent="-256032" eaLnBrk="1" fontAlgn="auto" hangingPunct="1">
              <a:lnSpc>
                <a:spcPct val="80000"/>
              </a:lnSpc>
              <a:spcBef>
                <a:spcPct val="50000"/>
              </a:spcBef>
              <a:spcAft>
                <a:spcPts val="0"/>
              </a:spcAft>
              <a:buSzPct val="66000"/>
              <a:buFont typeface="Wingdings 3"/>
              <a:buChar char=""/>
              <a:defRPr/>
            </a:pPr>
            <a:r>
              <a:rPr lang="en-US" sz="2600" b="1" dirty="0"/>
              <a:t>Agency’s Reimbursement Resolution (if necessary)</a:t>
            </a:r>
          </a:p>
          <a:p>
            <a:pPr marL="365760" indent="-256032" eaLnBrk="1" fontAlgn="auto" hangingPunct="1">
              <a:lnSpc>
                <a:spcPct val="80000"/>
              </a:lnSpc>
              <a:spcBef>
                <a:spcPct val="50000"/>
              </a:spcBef>
              <a:spcAft>
                <a:spcPts val="0"/>
              </a:spcAft>
              <a:buSzPct val="66000"/>
              <a:buFont typeface="Wingdings 3"/>
              <a:buChar char=""/>
              <a:defRPr/>
            </a:pPr>
            <a:r>
              <a:rPr lang="en-US" sz="2600" b="1" dirty="0"/>
              <a:t>Financing Agreement (GOs) or Lease Agreement (appropriation-backed lease revenue bonds)</a:t>
            </a:r>
          </a:p>
          <a:p>
            <a:pPr marL="365760" indent="-256032" eaLnBrk="1" fontAlgn="auto" hangingPunct="1">
              <a:lnSpc>
                <a:spcPct val="80000"/>
              </a:lnSpc>
              <a:spcBef>
                <a:spcPct val="50000"/>
              </a:spcBef>
              <a:spcAft>
                <a:spcPts val="0"/>
              </a:spcAft>
              <a:buSzPct val="66000"/>
              <a:buFont typeface="Wingdings 3"/>
              <a:buChar char=""/>
              <a:defRPr/>
            </a:pPr>
            <a:r>
              <a:rPr lang="en-US" sz="2600" b="1" dirty="0"/>
              <a:t>Resolution of the TPFA Board authorizing the issuance and sale of the Bonds and the terms and conditions </a:t>
            </a:r>
            <a:r>
              <a:rPr lang="en-US" sz="2600" b="1" dirty="0" smtClean="0"/>
              <a:t>thereof</a:t>
            </a:r>
            <a:endParaRPr lang="en-US" sz="2600" b="1" dirty="0"/>
          </a:p>
          <a:p>
            <a:pPr marL="365760" indent="-256032" eaLnBrk="1" fontAlgn="auto" hangingPunct="1">
              <a:lnSpc>
                <a:spcPct val="80000"/>
              </a:lnSpc>
              <a:spcBef>
                <a:spcPct val="50000"/>
              </a:spcBef>
              <a:spcAft>
                <a:spcPts val="0"/>
              </a:spcAft>
              <a:buSzPct val="66000"/>
              <a:buFont typeface="Wingdings 3"/>
              <a:buChar char=""/>
              <a:defRPr/>
            </a:pPr>
            <a:r>
              <a:rPr lang="en-US" sz="2600" b="1" dirty="0"/>
              <a:t>Official Statement</a:t>
            </a:r>
          </a:p>
          <a:p>
            <a:pPr marL="365760" indent="-256032" eaLnBrk="1" fontAlgn="auto" hangingPunct="1">
              <a:lnSpc>
                <a:spcPct val="80000"/>
              </a:lnSpc>
              <a:spcBef>
                <a:spcPct val="50000"/>
              </a:spcBef>
              <a:spcAft>
                <a:spcPts val="0"/>
              </a:spcAft>
              <a:buSzPct val="66000"/>
              <a:buFont typeface="Wingdings 3"/>
              <a:buChar char=""/>
              <a:defRPr/>
            </a:pPr>
            <a:r>
              <a:rPr lang="en-US" sz="2600" b="1" dirty="0"/>
              <a:t>Tax or “Arbitrage” Certificate</a:t>
            </a:r>
          </a:p>
        </p:txBody>
      </p:sp>
      <p:sp>
        <p:nvSpPr>
          <p:cNvPr id="19458" name="Rectangle 2"/>
          <p:cNvSpPr>
            <a:spLocks noGrp="1" noChangeArrowheads="1"/>
          </p:cNvSpPr>
          <p:nvPr>
            <p:ph type="title"/>
          </p:nvPr>
        </p:nvSpPr>
        <p:spPr>
          <a:xfrm>
            <a:off x="228600" y="381000"/>
            <a:ext cx="8686800" cy="990600"/>
          </a:xfrm>
        </p:spPr>
        <p:txBody>
          <a:bodyPr/>
          <a:lstStyle/>
          <a:p>
            <a:pPr eaLnBrk="1" fontAlgn="auto" hangingPunct="1">
              <a:spcAft>
                <a:spcPts val="0"/>
              </a:spcAft>
              <a:defRPr/>
            </a:pPr>
            <a:r>
              <a:rPr lang="en-US"/>
              <a:t>Major Documents in Bond Issue</a:t>
            </a:r>
          </a:p>
        </p:txBody>
      </p:sp>
      <p:sp>
        <p:nvSpPr>
          <p:cNvPr id="696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862A27B-3381-44C4-8C34-3227C91D9752}" type="slidenum">
              <a:rPr lang="en-US" smtClean="0"/>
              <a:pPr/>
              <a:t>90</a:t>
            </a:fld>
            <a:endParaRPr lang="en-US"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609600" y="1752600"/>
            <a:ext cx="7772400" cy="4114800"/>
          </a:xfrm>
        </p:spPr>
        <p:txBody>
          <a:bodyPr>
            <a:normAutofit lnSpcReduction="10000"/>
          </a:bodyPr>
          <a:lstStyle/>
          <a:p>
            <a:pPr marL="365760" indent="-256032" eaLnBrk="1" fontAlgn="auto" hangingPunct="1">
              <a:lnSpc>
                <a:spcPct val="80000"/>
              </a:lnSpc>
              <a:spcBef>
                <a:spcPct val="50000"/>
              </a:spcBef>
              <a:spcAft>
                <a:spcPts val="0"/>
              </a:spcAft>
              <a:buSzPct val="66000"/>
              <a:buFont typeface="Wingdings 3"/>
              <a:buChar char=""/>
              <a:defRPr/>
            </a:pPr>
            <a:r>
              <a:rPr lang="en-US" sz="2800" dirty="0"/>
              <a:t>Required by Texas Government Code, Section </a:t>
            </a:r>
            <a:r>
              <a:rPr lang="en-US" sz="2800" dirty="0" smtClean="0"/>
              <a:t>1232.102</a:t>
            </a:r>
            <a:endParaRPr lang="en-US" sz="2800" dirty="0"/>
          </a:p>
          <a:p>
            <a:pPr marL="365760" indent="-256032" eaLnBrk="1" fontAlgn="auto" hangingPunct="1">
              <a:lnSpc>
                <a:spcPct val="80000"/>
              </a:lnSpc>
              <a:spcBef>
                <a:spcPct val="50000"/>
              </a:spcBef>
              <a:spcAft>
                <a:spcPts val="0"/>
              </a:spcAft>
              <a:buSzPct val="66000"/>
              <a:buFont typeface="Wingdings 3"/>
              <a:buChar char=""/>
              <a:defRPr/>
            </a:pPr>
            <a:r>
              <a:rPr lang="en-US" sz="2800" dirty="0"/>
              <a:t>Sets out the respective rights and responsibilities of the Agency (to construct and manage projects) and the Authority (to issue and administer the debt</a:t>
            </a:r>
            <a:r>
              <a:rPr lang="en-US" sz="2800" dirty="0" smtClean="0"/>
              <a:t>)</a:t>
            </a:r>
            <a:endParaRPr lang="en-US" sz="2800" dirty="0"/>
          </a:p>
          <a:p>
            <a:pPr marL="365760" indent="-256032" eaLnBrk="1" fontAlgn="auto" hangingPunct="1">
              <a:lnSpc>
                <a:spcPct val="80000"/>
              </a:lnSpc>
              <a:spcBef>
                <a:spcPct val="50000"/>
              </a:spcBef>
              <a:spcAft>
                <a:spcPts val="0"/>
              </a:spcAft>
              <a:buSzPct val="66000"/>
              <a:buFont typeface="Wingdings 3"/>
              <a:buChar char=""/>
              <a:defRPr/>
            </a:pPr>
            <a:r>
              <a:rPr lang="en-US" sz="2800" dirty="0"/>
              <a:t>Required for GO and Revenue Bond Issues that finance construction projects</a:t>
            </a:r>
          </a:p>
          <a:p>
            <a:pPr marL="365760" indent="-256032" eaLnBrk="1" fontAlgn="auto" hangingPunct="1">
              <a:lnSpc>
                <a:spcPct val="80000"/>
              </a:lnSpc>
              <a:spcBef>
                <a:spcPct val="50000"/>
              </a:spcBef>
              <a:spcAft>
                <a:spcPts val="0"/>
              </a:spcAft>
              <a:buSzPct val="66000"/>
              <a:buFont typeface="Wingdings 3"/>
              <a:buChar char=""/>
              <a:defRPr/>
            </a:pPr>
            <a:r>
              <a:rPr lang="en-US" sz="2800" i="1" dirty="0"/>
              <a:t>Only one MOU adopted by each agency per Financing Program </a:t>
            </a:r>
          </a:p>
        </p:txBody>
      </p:sp>
      <p:sp>
        <p:nvSpPr>
          <p:cNvPr id="20482" name="Rectangle 2"/>
          <p:cNvSpPr>
            <a:spLocks noGrp="1" noChangeArrowheads="1"/>
          </p:cNvSpPr>
          <p:nvPr>
            <p:ph type="title"/>
          </p:nvPr>
        </p:nvSpPr>
        <p:spPr>
          <a:xfrm>
            <a:off x="152400" y="685800"/>
            <a:ext cx="8686800" cy="990600"/>
          </a:xfrm>
        </p:spPr>
        <p:txBody>
          <a:bodyPr/>
          <a:lstStyle/>
          <a:p>
            <a:pPr eaLnBrk="1" fontAlgn="auto" hangingPunct="1">
              <a:spcAft>
                <a:spcPts val="0"/>
              </a:spcAft>
              <a:defRPr/>
            </a:pPr>
            <a:r>
              <a:rPr lang="en-US"/>
              <a:t>Memorandum of Understanding</a:t>
            </a:r>
          </a:p>
        </p:txBody>
      </p:sp>
      <p:sp>
        <p:nvSpPr>
          <p:cNvPr id="706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E6EB719-498C-4315-A573-5D7057462D32}" type="slidenum">
              <a:rPr lang="en-US" smtClean="0"/>
              <a:pPr/>
              <a:t>91</a:t>
            </a:fld>
            <a:endParaRPr lang="en-US" smtClean="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idx="1"/>
          </p:nvPr>
        </p:nvSpPr>
        <p:spPr>
          <a:xfrm>
            <a:off x="533400" y="1524000"/>
            <a:ext cx="8229600" cy="4525963"/>
          </a:xfrm>
        </p:spPr>
        <p:txBody>
          <a:bodyPr/>
          <a:lstStyle/>
          <a:p>
            <a:pPr eaLnBrk="1" hangingPunct="1">
              <a:lnSpc>
                <a:spcPct val="80000"/>
              </a:lnSpc>
              <a:spcBef>
                <a:spcPct val="50000"/>
              </a:spcBef>
              <a:buSzPct val="66000"/>
            </a:pPr>
            <a:r>
              <a:rPr lang="en-US" sz="2600" dirty="0" smtClean="0"/>
              <a:t>Sets out the conditions of the financing</a:t>
            </a:r>
          </a:p>
          <a:p>
            <a:pPr eaLnBrk="1" hangingPunct="1">
              <a:lnSpc>
                <a:spcPct val="80000"/>
              </a:lnSpc>
              <a:spcBef>
                <a:spcPct val="50000"/>
              </a:spcBef>
              <a:buSzPct val="66000"/>
            </a:pPr>
            <a:r>
              <a:rPr lang="en-US" sz="2600" dirty="0" smtClean="0"/>
              <a:t>Rights and Obligations of the Agency</a:t>
            </a:r>
          </a:p>
          <a:p>
            <a:pPr lvl="1" eaLnBrk="1" hangingPunct="1">
              <a:lnSpc>
                <a:spcPct val="80000"/>
              </a:lnSpc>
              <a:spcBef>
                <a:spcPct val="50000"/>
              </a:spcBef>
              <a:buFont typeface="Courier New" pitchFamily="49" charset="0"/>
              <a:buChar char="o"/>
            </a:pPr>
            <a:r>
              <a:rPr lang="en-US" sz="2200" dirty="0" smtClean="0"/>
              <a:t>Complete the Project and spend the money</a:t>
            </a:r>
          </a:p>
          <a:p>
            <a:pPr lvl="1" eaLnBrk="1" hangingPunct="1">
              <a:lnSpc>
                <a:spcPct val="80000"/>
              </a:lnSpc>
              <a:spcBef>
                <a:spcPct val="50000"/>
              </a:spcBef>
              <a:buFont typeface="Courier New" pitchFamily="49" charset="0"/>
              <a:buChar char="o"/>
            </a:pPr>
            <a:r>
              <a:rPr lang="en-US" sz="2200" dirty="0" smtClean="0"/>
              <a:t>Operate, maintain, use the Project for intended, specified governmental purposes</a:t>
            </a:r>
          </a:p>
          <a:p>
            <a:pPr lvl="1" eaLnBrk="1" hangingPunct="1">
              <a:lnSpc>
                <a:spcPct val="80000"/>
              </a:lnSpc>
              <a:spcBef>
                <a:spcPct val="50000"/>
              </a:spcBef>
              <a:buFont typeface="Courier New" pitchFamily="49" charset="0"/>
              <a:buChar char="o"/>
            </a:pPr>
            <a:r>
              <a:rPr lang="en-US" sz="2200" dirty="0" smtClean="0"/>
              <a:t>Comply with tax covenants</a:t>
            </a:r>
            <a:endParaRPr lang="en-US" sz="2600" dirty="0" smtClean="0"/>
          </a:p>
          <a:p>
            <a:pPr eaLnBrk="1" hangingPunct="1">
              <a:lnSpc>
                <a:spcPct val="80000"/>
              </a:lnSpc>
              <a:spcBef>
                <a:spcPct val="50000"/>
              </a:spcBef>
              <a:buSzPct val="66000"/>
            </a:pPr>
            <a:r>
              <a:rPr lang="en-US" sz="2600" dirty="0" smtClean="0"/>
              <a:t>Helps TPFA comply with federal tax law requirements</a:t>
            </a:r>
            <a:endParaRPr lang="en-US" dirty="0" smtClean="0"/>
          </a:p>
        </p:txBody>
      </p:sp>
      <p:sp>
        <p:nvSpPr>
          <p:cNvPr id="22530" name="Rectangle 2"/>
          <p:cNvSpPr>
            <a:spLocks noGrp="1" noChangeArrowheads="1"/>
          </p:cNvSpPr>
          <p:nvPr>
            <p:ph type="title"/>
          </p:nvPr>
        </p:nvSpPr>
        <p:spPr>
          <a:xfrm>
            <a:off x="457200" y="685800"/>
            <a:ext cx="8229600" cy="990600"/>
          </a:xfrm>
        </p:spPr>
        <p:txBody>
          <a:bodyPr>
            <a:normAutofit fontScale="90000"/>
          </a:bodyPr>
          <a:lstStyle/>
          <a:p>
            <a:pPr eaLnBrk="1" fontAlgn="auto" hangingPunct="1">
              <a:spcAft>
                <a:spcPts val="0"/>
              </a:spcAft>
              <a:defRPr/>
            </a:pPr>
            <a:r>
              <a:rPr lang="en-US" dirty="0"/>
              <a:t>Financing Agreement (GO Bonds)</a:t>
            </a:r>
          </a:p>
        </p:txBody>
      </p:sp>
      <p:sp>
        <p:nvSpPr>
          <p:cNvPr id="7168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4E9A93A-1BF1-41DF-8424-F3D3C13A20BC}" type="slidenum">
              <a:rPr lang="en-US" smtClean="0"/>
              <a:pPr/>
              <a:t>92</a:t>
            </a:fld>
            <a:endParaRPr lang="en-US"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457200" y="1524000"/>
            <a:ext cx="8229600" cy="4525963"/>
          </a:xfrm>
        </p:spPr>
        <p:txBody>
          <a:bodyPr/>
          <a:lstStyle/>
          <a:p>
            <a:pPr marL="533400" indent="-533400" eaLnBrk="1" hangingPunct="1">
              <a:lnSpc>
                <a:spcPct val="80000"/>
              </a:lnSpc>
              <a:spcBef>
                <a:spcPct val="50000"/>
              </a:spcBef>
            </a:pPr>
            <a:r>
              <a:rPr lang="en-US" sz="2200" dirty="0" smtClean="0"/>
              <a:t>Article III: Use of proceeds and restrictions on the use of project</a:t>
            </a:r>
          </a:p>
          <a:p>
            <a:pPr marL="533400" indent="-533400" eaLnBrk="1" hangingPunct="1">
              <a:lnSpc>
                <a:spcPct val="80000"/>
              </a:lnSpc>
              <a:spcBef>
                <a:spcPct val="50000"/>
              </a:spcBef>
            </a:pPr>
            <a:r>
              <a:rPr lang="en-US" sz="2200" dirty="0" smtClean="0"/>
              <a:t>Article IV, Sections 4.03 and 4.04 – maintaining the tax-exempt status of the bonds</a:t>
            </a:r>
          </a:p>
          <a:p>
            <a:pPr marL="533400" indent="-533400" eaLnBrk="1" hangingPunct="1">
              <a:lnSpc>
                <a:spcPct val="80000"/>
              </a:lnSpc>
              <a:spcBef>
                <a:spcPct val="50000"/>
              </a:spcBef>
            </a:pPr>
            <a:r>
              <a:rPr lang="en-US" sz="2200" dirty="0" smtClean="0"/>
              <a:t>Article V: Records Retention</a:t>
            </a:r>
          </a:p>
          <a:p>
            <a:pPr marL="533400" indent="-533400" eaLnBrk="1" hangingPunct="1">
              <a:lnSpc>
                <a:spcPct val="80000"/>
              </a:lnSpc>
              <a:spcBef>
                <a:spcPct val="50000"/>
              </a:spcBef>
            </a:pPr>
            <a:r>
              <a:rPr lang="en-US" sz="2200" dirty="0" smtClean="0"/>
              <a:t>Exhibits:</a:t>
            </a:r>
          </a:p>
          <a:p>
            <a:pPr marL="1144588" lvl="1" indent="-457200" eaLnBrk="1" hangingPunct="1">
              <a:lnSpc>
                <a:spcPct val="80000"/>
              </a:lnSpc>
              <a:spcBef>
                <a:spcPct val="0"/>
              </a:spcBef>
              <a:buFont typeface="Wingdings" pitchFamily="2" charset="2"/>
              <a:buAutoNum type="alphaUcPeriod"/>
            </a:pPr>
            <a:r>
              <a:rPr lang="en-US" sz="2000" dirty="0" smtClean="0"/>
              <a:t>Description of the Project</a:t>
            </a:r>
          </a:p>
          <a:p>
            <a:pPr marL="1144588" lvl="1" indent="-457200" eaLnBrk="1" hangingPunct="1">
              <a:lnSpc>
                <a:spcPct val="80000"/>
              </a:lnSpc>
              <a:spcBef>
                <a:spcPct val="0"/>
              </a:spcBef>
              <a:buFont typeface="Wingdings" pitchFamily="2" charset="2"/>
              <a:buAutoNum type="alphaUcPeriod"/>
            </a:pPr>
            <a:r>
              <a:rPr lang="en-US" sz="2000" dirty="0" smtClean="0"/>
              <a:t>Project Completion Schedule</a:t>
            </a:r>
          </a:p>
          <a:p>
            <a:pPr marL="1144588" lvl="1" indent="-457200" eaLnBrk="1" hangingPunct="1">
              <a:lnSpc>
                <a:spcPct val="80000"/>
              </a:lnSpc>
              <a:spcBef>
                <a:spcPct val="0"/>
              </a:spcBef>
              <a:buFont typeface="Wingdings" pitchFamily="2" charset="2"/>
              <a:buAutoNum type="alphaUcPeriod"/>
            </a:pPr>
            <a:r>
              <a:rPr lang="en-US" sz="2000" dirty="0" smtClean="0"/>
              <a:t>Approvals</a:t>
            </a:r>
          </a:p>
          <a:p>
            <a:pPr marL="1144588" lvl="1" indent="-457200" eaLnBrk="1" hangingPunct="1">
              <a:lnSpc>
                <a:spcPct val="80000"/>
              </a:lnSpc>
              <a:spcBef>
                <a:spcPct val="0"/>
              </a:spcBef>
              <a:buFont typeface="Wingdings" pitchFamily="2" charset="2"/>
              <a:buAutoNum type="alphaUcPeriod"/>
            </a:pPr>
            <a:r>
              <a:rPr lang="en-US" sz="2000" dirty="0" smtClean="0"/>
              <a:t>Disbursement Certificate</a:t>
            </a:r>
          </a:p>
          <a:p>
            <a:pPr marL="1144588" lvl="1" indent="-457200" eaLnBrk="1" hangingPunct="1">
              <a:lnSpc>
                <a:spcPct val="80000"/>
              </a:lnSpc>
              <a:spcBef>
                <a:spcPct val="0"/>
              </a:spcBef>
              <a:buFont typeface="Wingdings" pitchFamily="2" charset="2"/>
              <a:buAutoNum type="alphaUcPeriod"/>
            </a:pPr>
            <a:r>
              <a:rPr lang="en-US" sz="2000" dirty="0" smtClean="0"/>
              <a:t>Status Report</a:t>
            </a:r>
          </a:p>
          <a:p>
            <a:pPr marL="1144588" lvl="1" indent="-457200" eaLnBrk="1" hangingPunct="1">
              <a:lnSpc>
                <a:spcPct val="80000"/>
              </a:lnSpc>
              <a:spcBef>
                <a:spcPct val="0"/>
              </a:spcBef>
              <a:buFont typeface="Wingdings" pitchFamily="2" charset="2"/>
              <a:buAutoNum type="alphaUcPeriod"/>
            </a:pPr>
            <a:r>
              <a:rPr lang="en-US" sz="2000" dirty="0" smtClean="0"/>
              <a:t>Project Completion Certificate</a:t>
            </a:r>
          </a:p>
          <a:p>
            <a:pPr marL="1144588" lvl="1" indent="-457200" eaLnBrk="1" hangingPunct="1">
              <a:lnSpc>
                <a:spcPct val="80000"/>
              </a:lnSpc>
              <a:spcBef>
                <a:spcPct val="0"/>
              </a:spcBef>
              <a:buFont typeface="Wingdings" pitchFamily="2" charset="2"/>
              <a:buAutoNum type="alphaUcPeriod"/>
            </a:pPr>
            <a:r>
              <a:rPr lang="en-US" sz="2000" dirty="0" smtClean="0"/>
              <a:t>Project Substitution Certificate</a:t>
            </a:r>
          </a:p>
          <a:p>
            <a:pPr marL="533400" indent="-533400" eaLnBrk="1" hangingPunct="1">
              <a:lnSpc>
                <a:spcPct val="80000"/>
              </a:lnSpc>
              <a:spcBef>
                <a:spcPct val="0"/>
              </a:spcBef>
              <a:buFont typeface="Wingdings" pitchFamily="2" charset="2"/>
              <a:buNone/>
            </a:pPr>
            <a:endParaRPr lang="en-US" sz="2200" dirty="0" smtClean="0"/>
          </a:p>
          <a:p>
            <a:pPr marL="533400" indent="-533400" eaLnBrk="1" hangingPunct="1">
              <a:lnSpc>
                <a:spcPct val="80000"/>
              </a:lnSpc>
              <a:spcBef>
                <a:spcPct val="0"/>
              </a:spcBef>
              <a:buFont typeface="Wingdings" pitchFamily="2" charset="2"/>
              <a:buNone/>
            </a:pPr>
            <a:r>
              <a:rPr lang="en-US" sz="2200" dirty="0" smtClean="0"/>
              <a:t>(See Sample Financing Agreement Handout)</a:t>
            </a:r>
          </a:p>
        </p:txBody>
      </p:sp>
      <p:sp>
        <p:nvSpPr>
          <p:cNvPr id="502786" name="Rectangle 2"/>
          <p:cNvSpPr>
            <a:spLocks noGrp="1" noChangeArrowheads="1"/>
          </p:cNvSpPr>
          <p:nvPr>
            <p:ph type="title"/>
          </p:nvPr>
        </p:nvSpPr>
        <p:spPr>
          <a:xfrm>
            <a:off x="228600" y="685800"/>
            <a:ext cx="8458200" cy="990600"/>
          </a:xfrm>
        </p:spPr>
        <p:txBody>
          <a:bodyPr>
            <a:normAutofit fontScale="90000"/>
          </a:bodyPr>
          <a:lstStyle/>
          <a:p>
            <a:pPr eaLnBrk="1" fontAlgn="auto" hangingPunct="1">
              <a:spcAft>
                <a:spcPts val="0"/>
              </a:spcAft>
              <a:defRPr/>
            </a:pPr>
            <a:r>
              <a:rPr lang="en-US" dirty="0"/>
              <a:t>Financing Agreement (GO Bonds)</a:t>
            </a:r>
          </a:p>
        </p:txBody>
      </p:sp>
      <p:sp>
        <p:nvSpPr>
          <p:cNvPr id="7270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88C10E5-33C3-4FD1-8AAF-C431B7C5A671}" type="slidenum">
              <a:rPr lang="en-US" smtClean="0"/>
              <a:pPr/>
              <a:t>93</a:t>
            </a:fld>
            <a:endParaRPr lang="en-US"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idx="1"/>
          </p:nvPr>
        </p:nvSpPr>
        <p:spPr>
          <a:xfrm>
            <a:off x="457200" y="1905000"/>
            <a:ext cx="8229600" cy="4102100"/>
          </a:xfrm>
        </p:spPr>
        <p:txBody>
          <a:bodyPr/>
          <a:lstStyle/>
          <a:p>
            <a:pPr indent="-365760" eaLnBrk="1" hangingPunct="1">
              <a:lnSpc>
                <a:spcPct val="80000"/>
              </a:lnSpc>
              <a:spcBef>
                <a:spcPct val="50000"/>
              </a:spcBef>
            </a:pPr>
            <a:r>
              <a:rPr lang="en-US" sz="2600" dirty="0" smtClean="0"/>
              <a:t>TPFA leases the financed facility to the Agency</a:t>
            </a:r>
          </a:p>
          <a:p>
            <a:pPr indent="-365760" eaLnBrk="1" hangingPunct="1">
              <a:lnSpc>
                <a:spcPct val="80000"/>
              </a:lnSpc>
              <a:spcBef>
                <a:spcPct val="50000"/>
              </a:spcBef>
            </a:pPr>
            <a:r>
              <a:rPr lang="en-US" sz="2600" dirty="0" smtClean="0"/>
              <a:t>Agency obligated to:</a:t>
            </a:r>
          </a:p>
          <a:p>
            <a:pPr lvl="1" eaLnBrk="1" hangingPunct="1">
              <a:lnSpc>
                <a:spcPct val="80000"/>
              </a:lnSpc>
              <a:spcBef>
                <a:spcPct val="50000"/>
              </a:spcBef>
              <a:buSzPct val="75000"/>
              <a:buFont typeface="Courier New" pitchFamily="49" charset="0"/>
              <a:buChar char="o"/>
            </a:pPr>
            <a:r>
              <a:rPr lang="en-US" sz="2200" dirty="0" smtClean="0"/>
              <a:t>Make rent payments (for debt service and property insurance) </a:t>
            </a:r>
          </a:p>
          <a:p>
            <a:pPr lvl="1" eaLnBrk="1" hangingPunct="1">
              <a:lnSpc>
                <a:spcPct val="80000"/>
              </a:lnSpc>
              <a:spcBef>
                <a:spcPct val="50000"/>
              </a:spcBef>
              <a:buSzPct val="75000"/>
              <a:buFont typeface="Courier New" pitchFamily="49" charset="0"/>
              <a:buChar char="o"/>
            </a:pPr>
            <a:r>
              <a:rPr lang="en-US" sz="2200" dirty="0" smtClean="0"/>
              <a:t>Operate, maintain, use the Project for intended, specified governmental purposes</a:t>
            </a:r>
          </a:p>
          <a:p>
            <a:pPr lvl="1" eaLnBrk="1" hangingPunct="1">
              <a:lnSpc>
                <a:spcPct val="80000"/>
              </a:lnSpc>
              <a:spcBef>
                <a:spcPct val="50000"/>
              </a:spcBef>
              <a:buSzPct val="75000"/>
              <a:buFont typeface="Courier New" pitchFamily="49" charset="0"/>
              <a:buChar char="o"/>
            </a:pPr>
            <a:r>
              <a:rPr lang="en-US" sz="2200" dirty="0" smtClean="0"/>
              <a:t>Comply with tax covenants</a:t>
            </a:r>
            <a:endParaRPr lang="en-US" sz="2600" dirty="0" smtClean="0"/>
          </a:p>
        </p:txBody>
      </p:sp>
      <p:sp>
        <p:nvSpPr>
          <p:cNvPr id="139266" name="Rectangle 2"/>
          <p:cNvSpPr>
            <a:spLocks noGrp="1" noChangeArrowheads="1"/>
          </p:cNvSpPr>
          <p:nvPr>
            <p:ph type="title"/>
          </p:nvPr>
        </p:nvSpPr>
        <p:spPr>
          <a:xfrm>
            <a:off x="304800" y="609600"/>
            <a:ext cx="8686800" cy="1295400"/>
          </a:xfrm>
        </p:spPr>
        <p:txBody>
          <a:bodyPr/>
          <a:lstStyle/>
          <a:p>
            <a:pPr eaLnBrk="1" fontAlgn="auto" hangingPunct="1">
              <a:spcAft>
                <a:spcPts val="0"/>
              </a:spcAft>
              <a:defRPr/>
            </a:pPr>
            <a:r>
              <a:rPr lang="en-US" dirty="0"/>
              <a:t>Lease Agreement </a:t>
            </a:r>
            <a:br>
              <a:rPr lang="en-US" dirty="0"/>
            </a:br>
            <a:r>
              <a:rPr lang="en-US" sz="2700" dirty="0"/>
              <a:t>(Revenue Bonds)</a:t>
            </a:r>
          </a:p>
        </p:txBody>
      </p:sp>
      <p:sp>
        <p:nvSpPr>
          <p:cNvPr id="7373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28126BF-0984-4875-9D6D-0C29BF5EF595}" type="slidenum">
              <a:rPr lang="en-US" smtClean="0"/>
              <a:pPr/>
              <a:t>94</a:t>
            </a:fld>
            <a:endParaRPr lang="en-US" smtClean="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1066800" y="1905000"/>
            <a:ext cx="7467600" cy="1877437"/>
          </a:xfrm>
          <a:prstGeom prst="rect">
            <a:avLst/>
          </a:prstGeom>
          <a:noFill/>
          <a:ln w="9525">
            <a:noFill/>
            <a:miter lim="800000"/>
            <a:headEnd/>
            <a:tailEnd/>
          </a:ln>
        </p:spPr>
        <p:txBody>
          <a:bodyPr>
            <a:spAutoFit/>
          </a:bodyPr>
          <a:lstStyle/>
          <a:p>
            <a:r>
              <a:rPr lang="en-US" sz="2800" dirty="0">
                <a:latin typeface="Arial" pitchFamily="34" charset="0"/>
              </a:rPr>
              <a:t>Each Financing Agreement is </a:t>
            </a:r>
            <a:r>
              <a:rPr lang="en-US" sz="2800" dirty="0" smtClean="0">
                <a:latin typeface="Arial" pitchFamily="34" charset="0"/>
              </a:rPr>
              <a:t>on website</a:t>
            </a:r>
            <a:endParaRPr lang="en-US" sz="2800" dirty="0">
              <a:latin typeface="Arial" pitchFamily="34" charset="0"/>
            </a:endParaRPr>
          </a:p>
          <a:p>
            <a:endParaRPr lang="en-US" sz="3200" dirty="0">
              <a:latin typeface="Arial" pitchFamily="34" charset="0"/>
            </a:endParaRPr>
          </a:p>
          <a:p>
            <a:r>
              <a:rPr lang="en-US" sz="2800" dirty="0">
                <a:latin typeface="Arial" pitchFamily="34" charset="0"/>
                <a:hlinkClick r:id="rId3"/>
              </a:rPr>
              <a:t>http://www.tpfa.state.tx.us/agreements.aspx</a:t>
            </a:r>
            <a:endParaRPr lang="en-US" sz="2800" dirty="0">
              <a:latin typeface="Arial" pitchFamily="34" charset="0"/>
            </a:endParaRPr>
          </a:p>
          <a:p>
            <a:endParaRPr lang="en-US" sz="2800" dirty="0">
              <a:latin typeface="Arial" pitchFamily="34" charset="0"/>
            </a:endParaRPr>
          </a:p>
        </p:txBody>
      </p:sp>
      <p:sp>
        <p:nvSpPr>
          <p:cNvPr id="74755"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8BBAB2A-B782-443F-9410-ED24CF6F012F}" type="slidenum">
              <a:rPr lang="en-US" smtClean="0"/>
              <a:pPr/>
              <a:t>95</a:t>
            </a:fld>
            <a:endParaRPr lang="en-US" smtClean="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Content Placeholder 1"/>
          <p:cNvSpPr>
            <a:spLocks noGrp="1"/>
          </p:cNvSpPr>
          <p:nvPr>
            <p:ph idx="1"/>
          </p:nvPr>
        </p:nvSpPr>
        <p:spPr/>
        <p:txBody>
          <a:bodyPr/>
          <a:lstStyle/>
          <a:p>
            <a:pPr eaLnBrk="1" hangingPunct="1">
              <a:lnSpc>
                <a:spcPct val="80000"/>
              </a:lnSpc>
              <a:spcBef>
                <a:spcPct val="50000"/>
              </a:spcBef>
              <a:buSzPct val="66000"/>
            </a:pPr>
            <a:r>
              <a:rPr lang="en-US" sz="2800" dirty="0" smtClean="0"/>
              <a:t>Resolution of the TPFA Board </a:t>
            </a:r>
          </a:p>
          <a:p>
            <a:pPr lvl="1" indent="-255588" eaLnBrk="1" hangingPunct="1">
              <a:lnSpc>
                <a:spcPct val="80000"/>
              </a:lnSpc>
              <a:spcBef>
                <a:spcPct val="50000"/>
              </a:spcBef>
              <a:buSzPct val="66000"/>
              <a:buFont typeface="Wingdings 3" pitchFamily="18" charset="2"/>
              <a:buChar char=""/>
            </a:pPr>
            <a:r>
              <a:rPr lang="en-US" sz="2400" dirty="0" smtClean="0"/>
              <a:t>authorizing the issuance and sale of the Bonds and the terms and conditions thereof</a:t>
            </a:r>
          </a:p>
          <a:p>
            <a:pPr eaLnBrk="1" hangingPunct="1">
              <a:lnSpc>
                <a:spcPct val="80000"/>
              </a:lnSpc>
              <a:spcBef>
                <a:spcPct val="50000"/>
              </a:spcBef>
              <a:buSzPct val="66000"/>
            </a:pPr>
            <a:r>
              <a:rPr lang="en-US" sz="2800" dirty="0" smtClean="0"/>
              <a:t>Official Statement</a:t>
            </a:r>
          </a:p>
          <a:p>
            <a:pPr lvl="1" indent="-255588" eaLnBrk="1" hangingPunct="1">
              <a:lnSpc>
                <a:spcPct val="80000"/>
              </a:lnSpc>
              <a:spcBef>
                <a:spcPct val="50000"/>
              </a:spcBef>
              <a:buSzPct val="66000"/>
              <a:buFont typeface="Wingdings 3" pitchFamily="18" charset="2"/>
              <a:buChar char=""/>
            </a:pPr>
            <a:r>
              <a:rPr lang="en-US" sz="2000" dirty="0" smtClean="0"/>
              <a:t>A document prepared by or on behalf of the issuer of municipal securities in connection with a primary offering that discloses material information on the offering of such securities</a:t>
            </a:r>
          </a:p>
          <a:p>
            <a:pPr eaLnBrk="1" hangingPunct="1">
              <a:lnSpc>
                <a:spcPct val="80000"/>
              </a:lnSpc>
              <a:spcBef>
                <a:spcPct val="50000"/>
              </a:spcBef>
              <a:buSzPct val="66000"/>
            </a:pPr>
            <a:r>
              <a:rPr lang="en-US" sz="2800" dirty="0" smtClean="0"/>
              <a:t>Tax or “Arbitrage” Certificate</a:t>
            </a:r>
          </a:p>
          <a:p>
            <a:pPr lvl="1" indent="-255588" eaLnBrk="1" hangingPunct="1">
              <a:lnSpc>
                <a:spcPct val="80000"/>
              </a:lnSpc>
              <a:spcBef>
                <a:spcPct val="50000"/>
              </a:spcBef>
              <a:buSzPct val="66000"/>
              <a:buFont typeface="Wingdings 3" pitchFamily="18" charset="2"/>
              <a:buChar char=""/>
            </a:pPr>
            <a:r>
              <a:rPr lang="en-US" sz="2000" dirty="0" smtClean="0"/>
              <a:t>A document executed by the issuer of tax-exempt municipal securities at the time of initial issuance certifying as to various matters relating to the arbitrage rules under federal income tax laws</a:t>
            </a:r>
          </a:p>
        </p:txBody>
      </p:sp>
      <p:sp>
        <p:nvSpPr>
          <p:cNvPr id="3" name="Title 2"/>
          <p:cNvSpPr>
            <a:spLocks noGrp="1"/>
          </p:cNvSpPr>
          <p:nvPr>
            <p:ph type="title"/>
          </p:nvPr>
        </p:nvSpPr>
        <p:spPr/>
        <p:txBody>
          <a:bodyPr/>
          <a:lstStyle/>
          <a:p>
            <a:pPr>
              <a:defRPr/>
            </a:pPr>
            <a:r>
              <a:rPr lang="en-US" dirty="0" smtClean="0"/>
              <a:t>Other Major Documents</a:t>
            </a:r>
            <a:endParaRPr lang="en-US" dirty="0"/>
          </a:p>
        </p:txBody>
      </p:sp>
      <p:sp>
        <p:nvSpPr>
          <p:cNvPr id="7578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A12268F-769D-4038-B87D-B3956BD93CB2}" type="slidenum">
              <a:rPr lang="en-US" smtClean="0"/>
              <a:pPr/>
              <a:t>96</a:t>
            </a:fld>
            <a:endParaRPr lang="en-US" smtClean="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1"/>
          <p:cNvSpPr>
            <a:spLocks noGrp="1"/>
          </p:cNvSpPr>
          <p:nvPr>
            <p:ph idx="1"/>
          </p:nvPr>
        </p:nvSpPr>
        <p:spPr/>
        <p:txBody>
          <a:bodyPr/>
          <a:lstStyle/>
          <a:p>
            <a:r>
              <a:rPr lang="en-US" sz="2000" dirty="0" smtClean="0"/>
              <a:t>On the day of the closing, once all the legal documents are properly executed and after receiving the Attorney General’s approval, the underwriter wire transfers the bond proceeds to the appropriate parties to the transaction. Once confirmation has been received for the wire transfers, the issuer and the finance team call the Depository Trust Company (“DTC”), at which time the bonds are released and the transaction is recorded. </a:t>
            </a:r>
          </a:p>
          <a:p>
            <a:r>
              <a:rPr lang="en-US" sz="2000" dirty="0" smtClean="0"/>
              <a:t>Once TPFA has confirmation that bond proceeds have been deposited into its accounts, it can begin paying costs of issuance and transferring funds to the agency to pay for project related costs.</a:t>
            </a:r>
          </a:p>
          <a:p>
            <a:endParaRPr lang="en-US" dirty="0" smtClean="0"/>
          </a:p>
        </p:txBody>
      </p:sp>
      <p:sp>
        <p:nvSpPr>
          <p:cNvPr id="3" name="Title 2"/>
          <p:cNvSpPr>
            <a:spLocks noGrp="1"/>
          </p:cNvSpPr>
          <p:nvPr>
            <p:ph type="title"/>
          </p:nvPr>
        </p:nvSpPr>
        <p:spPr>
          <a:xfrm>
            <a:off x="609600" y="274638"/>
            <a:ext cx="8077200" cy="1143000"/>
          </a:xfrm>
        </p:spPr>
        <p:txBody>
          <a:bodyPr/>
          <a:lstStyle/>
          <a:p>
            <a:pPr>
              <a:defRPr/>
            </a:pPr>
            <a:r>
              <a:rPr lang="en-US" dirty="0" smtClean="0"/>
              <a:t>Bond Closing</a:t>
            </a:r>
            <a:endParaRPr lang="en-US" dirty="0"/>
          </a:p>
        </p:txBody>
      </p:sp>
      <p:sp>
        <p:nvSpPr>
          <p:cNvPr id="768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FA1E2F5-9EAC-4CA8-AB77-A2F7FFD14F4C}" type="slidenum">
              <a:rPr lang="en-US" smtClean="0"/>
              <a:pPr/>
              <a:t>97</a:t>
            </a:fld>
            <a:endParaRPr lang="en-US" smtClean="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ctrTitle"/>
          </p:nvPr>
        </p:nvSpPr>
        <p:spPr>
          <a:xfrm>
            <a:off x="152400" y="1981200"/>
            <a:ext cx="8686800" cy="1066800"/>
          </a:xfrm>
        </p:spPr>
        <p:txBody>
          <a:bodyPr>
            <a:normAutofit fontScale="90000"/>
          </a:bodyPr>
          <a:lstStyle/>
          <a:p>
            <a:pPr eaLnBrk="1" fontAlgn="auto" hangingPunct="1">
              <a:spcAft>
                <a:spcPts val="0"/>
              </a:spcAft>
              <a:defRPr/>
            </a:pPr>
            <a:r>
              <a:rPr lang="en-US" dirty="0" smtClean="0"/>
              <a:t>V. </a:t>
            </a:r>
            <a:r>
              <a:rPr lang="en-US" dirty="0"/>
              <a:t>Ongoing Debt Administration</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idx="1"/>
          </p:nvPr>
        </p:nvSpPr>
        <p:spPr>
          <a:xfrm>
            <a:off x="685800" y="1600200"/>
            <a:ext cx="7772400" cy="4419600"/>
          </a:xfrm>
        </p:spPr>
        <p:txBody>
          <a:bodyPr/>
          <a:lstStyle/>
          <a:p>
            <a:pPr marL="609600" indent="-609600" eaLnBrk="1" hangingPunct="1">
              <a:lnSpc>
                <a:spcPct val="80000"/>
              </a:lnSpc>
              <a:spcBef>
                <a:spcPct val="50000"/>
              </a:spcBef>
              <a:buFontTx/>
              <a:buAutoNum type="arabicPeriod"/>
            </a:pPr>
            <a:r>
              <a:rPr lang="en-US" sz="2800" dirty="0" smtClean="0"/>
              <a:t>Federal tax law compliance</a:t>
            </a:r>
          </a:p>
          <a:p>
            <a:pPr marL="990600" lvl="1" indent="-533400" eaLnBrk="1" hangingPunct="1">
              <a:lnSpc>
                <a:spcPct val="80000"/>
              </a:lnSpc>
              <a:spcBef>
                <a:spcPct val="10000"/>
              </a:spcBef>
            </a:pPr>
            <a:r>
              <a:rPr lang="en-US" sz="2400" dirty="0" smtClean="0"/>
              <a:t>Use of the facility; sale/disposition of assets </a:t>
            </a:r>
          </a:p>
          <a:p>
            <a:pPr marL="990600" lvl="1" indent="-533400" eaLnBrk="1" hangingPunct="1">
              <a:lnSpc>
                <a:spcPct val="80000"/>
              </a:lnSpc>
              <a:spcBef>
                <a:spcPct val="10000"/>
              </a:spcBef>
            </a:pPr>
            <a:r>
              <a:rPr lang="en-US" sz="2400" dirty="0" smtClean="0"/>
              <a:t>Arbitrage rebate compliance: monitor expenditure and investment of proceeds</a:t>
            </a:r>
          </a:p>
          <a:p>
            <a:pPr marL="609600" indent="-609600" eaLnBrk="1" hangingPunct="1">
              <a:lnSpc>
                <a:spcPct val="80000"/>
              </a:lnSpc>
              <a:spcBef>
                <a:spcPct val="10000"/>
              </a:spcBef>
              <a:buFont typeface="Wingdings" pitchFamily="2" charset="2"/>
              <a:buAutoNum type="arabicPeriod"/>
            </a:pPr>
            <a:r>
              <a:rPr lang="en-US" sz="2800" dirty="0" smtClean="0"/>
              <a:t>Draw and spend bond proceeds </a:t>
            </a:r>
          </a:p>
          <a:p>
            <a:pPr marL="609600" indent="-609600" eaLnBrk="1" hangingPunct="1">
              <a:lnSpc>
                <a:spcPct val="80000"/>
              </a:lnSpc>
              <a:spcBef>
                <a:spcPct val="10000"/>
              </a:spcBef>
              <a:buFont typeface="Wingdings" pitchFamily="2" charset="2"/>
              <a:buAutoNum type="arabicPeriod"/>
            </a:pPr>
            <a:r>
              <a:rPr lang="en-US" sz="2800" dirty="0" smtClean="0"/>
              <a:t>Arbitrage rebate</a:t>
            </a:r>
          </a:p>
          <a:p>
            <a:pPr marL="609600" indent="-609600" eaLnBrk="1" hangingPunct="1">
              <a:lnSpc>
                <a:spcPct val="80000"/>
              </a:lnSpc>
              <a:spcBef>
                <a:spcPct val="10000"/>
              </a:spcBef>
              <a:buFont typeface="Wingdings" pitchFamily="2" charset="2"/>
              <a:buAutoNum type="arabicPeriod"/>
            </a:pPr>
            <a:r>
              <a:rPr lang="en-US" sz="2800" dirty="0" smtClean="0"/>
              <a:t>Pay debt service</a:t>
            </a:r>
          </a:p>
          <a:p>
            <a:pPr marL="609600" indent="-609600" eaLnBrk="1" hangingPunct="1">
              <a:lnSpc>
                <a:spcPct val="80000"/>
              </a:lnSpc>
              <a:spcBef>
                <a:spcPct val="10000"/>
              </a:spcBef>
              <a:buFont typeface="Wingdings" pitchFamily="2" charset="2"/>
              <a:buAutoNum type="arabicPeriod"/>
            </a:pPr>
            <a:r>
              <a:rPr lang="en-US" sz="2800" dirty="0" smtClean="0"/>
              <a:t>Financial reporting</a:t>
            </a:r>
          </a:p>
        </p:txBody>
      </p:sp>
      <p:sp>
        <p:nvSpPr>
          <p:cNvPr id="100354" name="Rectangle 2"/>
          <p:cNvSpPr>
            <a:spLocks noGrp="1" noChangeArrowheads="1"/>
          </p:cNvSpPr>
          <p:nvPr>
            <p:ph type="title"/>
          </p:nvPr>
        </p:nvSpPr>
        <p:spPr>
          <a:xfrm>
            <a:off x="228600" y="533400"/>
            <a:ext cx="8686800" cy="990600"/>
          </a:xfrm>
        </p:spPr>
        <p:txBody>
          <a:bodyPr/>
          <a:lstStyle/>
          <a:p>
            <a:pPr eaLnBrk="1" fontAlgn="auto" hangingPunct="1">
              <a:spcAft>
                <a:spcPts val="0"/>
              </a:spcAft>
              <a:defRPr/>
            </a:pPr>
            <a:r>
              <a:rPr lang="en-US"/>
              <a:t>Ongoing Debt Administration</a:t>
            </a:r>
          </a:p>
        </p:txBody>
      </p:sp>
      <p:sp>
        <p:nvSpPr>
          <p:cNvPr id="7885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E5F74F3-203D-40A3-8B18-44A15B73C803}" type="slidenum">
              <a:rPr lang="en-US" smtClean="0"/>
              <a:pPr/>
              <a:t>99</a:t>
            </a:fld>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0</TotalTime>
  <Words>5902</Words>
  <Application>Microsoft Office PowerPoint</Application>
  <PresentationFormat>On-screen Show (4:3)</PresentationFormat>
  <Paragraphs>1292</Paragraphs>
  <Slides>140</Slides>
  <Notes>127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140</vt:i4>
      </vt:variant>
    </vt:vector>
  </HeadingPairs>
  <TitlesOfParts>
    <vt:vector size="143" baseType="lpstr">
      <vt:lpstr>Concourse</vt:lpstr>
      <vt:lpstr>Chart</vt:lpstr>
      <vt:lpstr>Document</vt:lpstr>
      <vt:lpstr>Texas Public Finance Authority</vt:lpstr>
      <vt:lpstr>Texas Public Finance Authority  </vt:lpstr>
      <vt:lpstr>Agenda</vt:lpstr>
      <vt:lpstr>Texas Public Finance Authority</vt:lpstr>
      <vt:lpstr>TPFA Client Agencies</vt:lpstr>
      <vt:lpstr> I. Debt Overview</vt:lpstr>
      <vt:lpstr>TPFA Debt Instruments</vt:lpstr>
      <vt:lpstr>Commercial Paper (CP)</vt:lpstr>
      <vt:lpstr>Refunding Bonds</vt:lpstr>
      <vt:lpstr>II. TPFA Debt Programs</vt:lpstr>
      <vt:lpstr>TPFA Debt Management Policy</vt:lpstr>
      <vt:lpstr>TPFA Debt Programs</vt:lpstr>
      <vt:lpstr>1. General Obligation Bonds</vt:lpstr>
      <vt:lpstr>What are GO Bonds?</vt:lpstr>
      <vt:lpstr>Current TPFA GO Programs As of 3/31/10</vt:lpstr>
      <vt:lpstr>General Government Agencies Texas Constitution Art. III, Sections 50-f (2001) and  50-g (2007)</vt:lpstr>
      <vt:lpstr>2. Revenue Bonds</vt:lpstr>
      <vt:lpstr>What are Revenue Bonds?</vt:lpstr>
      <vt:lpstr>Examples of TPFA Revenue Bonds</vt:lpstr>
      <vt:lpstr>TPFA Lease Revenue Bonds</vt:lpstr>
      <vt:lpstr>TPFA Lease Revenue Bonds</vt:lpstr>
      <vt:lpstr>TPFA Lease Revenue Bonds</vt:lpstr>
      <vt:lpstr>PowerPoint Presentation</vt:lpstr>
      <vt:lpstr>3. University Bonds</vt:lpstr>
      <vt:lpstr>University Debt</vt:lpstr>
      <vt:lpstr>University Debt</vt:lpstr>
      <vt:lpstr>4. Master Lease  Purchase Program</vt:lpstr>
      <vt:lpstr>MLPP Agenda</vt:lpstr>
      <vt:lpstr>1. Program Overview &amp;    Eligible Projects</vt:lpstr>
      <vt:lpstr>Lease Purchases</vt:lpstr>
      <vt:lpstr>Master Lease Purchase Program</vt:lpstr>
      <vt:lpstr>Who May Use MLPP?</vt:lpstr>
      <vt:lpstr>MLPP - What May Be Financed?</vt:lpstr>
      <vt:lpstr>Examples of MLPP Projects</vt:lpstr>
      <vt:lpstr>Eligibility</vt:lpstr>
      <vt:lpstr>Assets Financed via MLPP 1992 - 2009</vt:lpstr>
      <vt:lpstr>History of MLPP Volume</vt:lpstr>
      <vt:lpstr>2.  Financing Process </vt:lpstr>
      <vt:lpstr>The Master Lease Process</vt:lpstr>
      <vt:lpstr>Master Lease Commercial Paper</vt:lpstr>
      <vt:lpstr>Master Lease Payments </vt:lpstr>
      <vt:lpstr>MLPP Rebate </vt:lpstr>
      <vt:lpstr>Rebate Example: FY 2006 (Applied to 08/01/07 lease payment)</vt:lpstr>
      <vt:lpstr>3. Using MLPP for Energy  Performance Contracts</vt:lpstr>
      <vt:lpstr>Legal Authority</vt:lpstr>
      <vt:lpstr>Related Authority</vt:lpstr>
      <vt:lpstr>MLPP Energy Projects</vt:lpstr>
      <vt:lpstr>Other Resources</vt:lpstr>
      <vt:lpstr>4. Implementing a Master Lease and Program Mechanics</vt:lpstr>
      <vt:lpstr>Steps to implement a Master Lease financing</vt:lpstr>
      <vt:lpstr>Existing MLPP Agencies</vt:lpstr>
      <vt:lpstr>Bond Review Board Process</vt:lpstr>
      <vt:lpstr>Lease Processing</vt:lpstr>
      <vt:lpstr>Project Payment Analysis</vt:lpstr>
      <vt:lpstr>Sample Project Payment Analysis</vt:lpstr>
      <vt:lpstr>Draw Schedule Update</vt:lpstr>
      <vt:lpstr>Sample Amortization Schedule</vt:lpstr>
      <vt:lpstr>Debt Service Transfer</vt:lpstr>
      <vt:lpstr>MLPP – Reporting Requirements</vt:lpstr>
      <vt:lpstr>Summary</vt:lpstr>
      <vt:lpstr>Eligibility Recap</vt:lpstr>
      <vt:lpstr>Debt Service Summary</vt:lpstr>
      <vt:lpstr>Questions &amp; Answers</vt:lpstr>
      <vt:lpstr>BREAK</vt:lpstr>
      <vt:lpstr>III. TPFA Debt Issuance Process </vt:lpstr>
      <vt:lpstr>TPFA Debt Issuance Process</vt:lpstr>
      <vt:lpstr>1. Legislative Authorization</vt:lpstr>
      <vt:lpstr>Four Components of  Legislative Authorization</vt:lpstr>
      <vt:lpstr> Legislative Authorization</vt:lpstr>
      <vt:lpstr>Appropriations</vt:lpstr>
      <vt:lpstr>Pre-planning for new bond authority</vt:lpstr>
      <vt:lpstr>Requesting New Bond Authority</vt:lpstr>
      <vt:lpstr>Existing Bonds</vt:lpstr>
      <vt:lpstr>2. Agency Resolution</vt:lpstr>
      <vt:lpstr>Agency Resolution</vt:lpstr>
      <vt:lpstr>3. Request for Financing</vt:lpstr>
      <vt:lpstr>Request for Financing</vt:lpstr>
      <vt:lpstr>Request for Financing</vt:lpstr>
      <vt:lpstr>4. TPFA Board Approval</vt:lpstr>
      <vt:lpstr>4. TPFA Board Approval</vt:lpstr>
      <vt:lpstr>4. TPFA Board Approval</vt:lpstr>
      <vt:lpstr>TPFA Debt Issuance Process (Recap)</vt:lpstr>
      <vt:lpstr>5. Structure the Bond Issue</vt:lpstr>
      <vt:lpstr>5. Structure the Bond Issue</vt:lpstr>
      <vt:lpstr>Sizing the Bond or CP issue</vt:lpstr>
      <vt:lpstr>Advantages of CP</vt:lpstr>
      <vt:lpstr>6. Bond Review Board Approval</vt:lpstr>
      <vt:lpstr>6. Bond Review Board Approval</vt:lpstr>
      <vt:lpstr>IV. Financing Documents (Bond Sale/Closing)</vt:lpstr>
      <vt:lpstr>Major Documents in Bond Issue</vt:lpstr>
      <vt:lpstr>Memorandum of Understanding</vt:lpstr>
      <vt:lpstr>Financing Agreement (GO Bonds)</vt:lpstr>
      <vt:lpstr>Financing Agreement (GO Bonds)</vt:lpstr>
      <vt:lpstr>Lease Agreement  (Revenue Bonds)</vt:lpstr>
      <vt:lpstr>PowerPoint Presentation</vt:lpstr>
      <vt:lpstr>Other Major Documents</vt:lpstr>
      <vt:lpstr>Bond Closing</vt:lpstr>
      <vt:lpstr>V. Ongoing Debt Administration</vt:lpstr>
      <vt:lpstr>Ongoing Debt Administration</vt:lpstr>
      <vt:lpstr>1. Federal Tax Law Compliance </vt:lpstr>
      <vt:lpstr>Tax Law Compliance Use of the Proceeds and Project</vt:lpstr>
      <vt:lpstr>Tax Law Compliance Use of the Proceeds and Project</vt:lpstr>
      <vt:lpstr>Tax Law Compliance  Disposition of the Asset</vt:lpstr>
      <vt:lpstr>Continuing Disclosure SEC Rule 15(c) 2-12</vt:lpstr>
      <vt:lpstr>2. Draw and Spend Bond Proceeds</vt:lpstr>
      <vt:lpstr>Disbursement (Draw)</vt:lpstr>
      <vt:lpstr>Sample Disbursement Certificate</vt:lpstr>
      <vt:lpstr>Flow of Funds</vt:lpstr>
      <vt:lpstr>Spending the Proceeds</vt:lpstr>
      <vt:lpstr>Status Report</vt:lpstr>
      <vt:lpstr>Project Completion Certificate</vt:lpstr>
      <vt:lpstr>PowerPoint Presentation</vt:lpstr>
      <vt:lpstr>3. Arbitrage Rebate</vt:lpstr>
      <vt:lpstr>What is Arbitrage?</vt:lpstr>
      <vt:lpstr>Arbitrage for Tax Exempt Bonds</vt:lpstr>
      <vt:lpstr>Arbitrage</vt:lpstr>
      <vt:lpstr>Exceptions to Arbitrage Rebate</vt:lpstr>
      <vt:lpstr>Spending Exceptions</vt:lpstr>
      <vt:lpstr>24 Month Spending Exception for Construction Projects</vt:lpstr>
      <vt:lpstr>Arbitrage Rebate Calculations</vt:lpstr>
      <vt:lpstr>4. Paying Debt Service</vt:lpstr>
      <vt:lpstr>Debt Service Appropriation</vt:lpstr>
      <vt:lpstr>Debt Service Dates</vt:lpstr>
      <vt:lpstr>Debt Service Contacts</vt:lpstr>
      <vt:lpstr>5. Financial Reporting     Shared Funds  Highlights of AFR requirements</vt:lpstr>
      <vt:lpstr>Introduction - Shared Funds</vt:lpstr>
      <vt:lpstr>Agency Responsibilities</vt:lpstr>
      <vt:lpstr>Non-Controlling Agencies</vt:lpstr>
      <vt:lpstr>Agency Coordination</vt:lpstr>
      <vt:lpstr>Fixed Asset Reporting</vt:lpstr>
      <vt:lpstr>Bond Schedules</vt:lpstr>
      <vt:lpstr>Pledged Revenues</vt:lpstr>
      <vt:lpstr>Deadlines</vt:lpstr>
      <vt:lpstr>AFR Contact</vt:lpstr>
      <vt:lpstr>Frequently Asked Questions</vt:lpstr>
      <vt:lpstr>FAQ?</vt:lpstr>
      <vt:lpstr>FAQ?</vt:lpstr>
      <vt:lpstr>Summary of Timelines</vt:lpstr>
      <vt:lpstr>Sample CP Timeline</vt:lpstr>
      <vt:lpstr>Sample Bond Timeline</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cp:keywords/>
  <dc:description/>
  <cp:lastModifiedBy/>
  <cp:revision>1</cp:revision>
  <dcterms:created xsi:type="dcterms:W3CDTF">2015-08-26T17:12:26Z</dcterms:created>
  <dcterms:modified xsi:type="dcterms:W3CDTF">2015-08-26T17:12:37Z</dcterms:modified>
  <cp:category/>
</cp:coreProperties>
</file>